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8.xml" ContentType="application/vnd.openxmlformats-officedocument.presentationml.notesSlide+xml"/>
  <Override PartName="/ppt/charts/chart8.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9.xml" ContentType="application/vnd.openxmlformats-officedocument.drawingml.chart+xml"/>
  <Override PartName="/ppt/notesSlides/notesSlide12.xml" ContentType="application/vnd.openxmlformats-officedocument.presentationml.notesSlide+xml"/>
  <Override PartName="/ppt/charts/chart10.xml" ContentType="application/vnd.openxmlformats-officedocument.drawingml.chart+xml"/>
  <Override PartName="/ppt/notesSlides/notesSlide13.xml" ContentType="application/vnd.openxmlformats-officedocument.presentationml.notesSlide+xml"/>
  <Override PartName="/ppt/charts/chart11.xml" ContentType="application/vnd.openxmlformats-officedocument.drawingml.chart+xml"/>
  <Override PartName="/ppt/notesSlides/notesSlide14.xml" ContentType="application/vnd.openxmlformats-officedocument.presentationml.notesSlide+xml"/>
  <Override PartName="/ppt/charts/chart12.xml" ContentType="application/vnd.openxmlformats-officedocument.drawingml.chart+xml"/>
  <Override PartName="/ppt/notesSlides/notesSlide15.xml" ContentType="application/vnd.openxmlformats-officedocument.presentationml.notesSlide+xml"/>
  <Override PartName="/ppt/charts/chart13.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6" r:id="rId5"/>
    <p:sldMasterId id="2147483679" r:id="rId6"/>
  </p:sldMasterIdLst>
  <p:notesMasterIdLst>
    <p:notesMasterId r:id="rId58"/>
  </p:notesMasterIdLst>
  <p:sldIdLst>
    <p:sldId id="256" r:id="rId7"/>
    <p:sldId id="257" r:id="rId8"/>
    <p:sldId id="258" r:id="rId9"/>
    <p:sldId id="259" r:id="rId10"/>
    <p:sldId id="260" r:id="rId11"/>
    <p:sldId id="303" r:id="rId12"/>
    <p:sldId id="304" r:id="rId13"/>
    <p:sldId id="290" r:id="rId14"/>
    <p:sldId id="291" r:id="rId15"/>
    <p:sldId id="292" r:id="rId16"/>
    <p:sldId id="328" r:id="rId17"/>
    <p:sldId id="294" r:id="rId18"/>
    <p:sldId id="295" r:id="rId19"/>
    <p:sldId id="296" r:id="rId20"/>
    <p:sldId id="297" r:id="rId21"/>
    <p:sldId id="307" r:id="rId22"/>
    <p:sldId id="282" r:id="rId23"/>
    <p:sldId id="283" r:id="rId24"/>
    <p:sldId id="284" r:id="rId25"/>
    <p:sldId id="285" r:id="rId26"/>
    <p:sldId id="286" r:id="rId27"/>
    <p:sldId id="287" r:id="rId28"/>
    <p:sldId id="288" r:id="rId29"/>
    <p:sldId id="289" r:id="rId30"/>
    <p:sldId id="278" r:id="rId31"/>
    <p:sldId id="338" r:id="rId32"/>
    <p:sldId id="306" r:id="rId33"/>
    <p:sldId id="305" r:id="rId34"/>
    <p:sldId id="268" r:id="rId35"/>
    <p:sldId id="279" r:id="rId36"/>
    <p:sldId id="280" r:id="rId37"/>
    <p:sldId id="262" r:id="rId38"/>
    <p:sldId id="281" r:id="rId39"/>
    <p:sldId id="308" r:id="rId40"/>
    <p:sldId id="330" r:id="rId41"/>
    <p:sldId id="332" r:id="rId42"/>
    <p:sldId id="331" r:id="rId43"/>
    <p:sldId id="333" r:id="rId44"/>
    <p:sldId id="334" r:id="rId45"/>
    <p:sldId id="335" r:id="rId46"/>
    <p:sldId id="336" r:id="rId47"/>
    <p:sldId id="337" r:id="rId48"/>
    <p:sldId id="299" r:id="rId49"/>
    <p:sldId id="329" r:id="rId50"/>
    <p:sldId id="301" r:id="rId51"/>
    <p:sldId id="322" r:id="rId52"/>
    <p:sldId id="302" r:id="rId53"/>
    <p:sldId id="321" r:id="rId54"/>
    <p:sldId id="317" r:id="rId55"/>
    <p:sldId id="324" r:id="rId56"/>
    <p:sldId id="263" r:id="rId5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60"/>
    <p:restoredTop sz="84750" autoAdjust="0"/>
  </p:normalViewPr>
  <p:slideViewPr>
    <p:cSldViewPr snapToGrid="0" snapToObjects="1">
      <p:cViewPr varScale="1">
        <p:scale>
          <a:sx n="56" d="100"/>
          <a:sy n="56" d="100"/>
        </p:scale>
        <p:origin x="220"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oleObject" Target="Map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file:///D:\Work%20Sandra\Sandra%20Private\KNVI%20fka%20NGI\MOS\Tevredenheidsonderzoek%20MOS\BeoordelingverenigingsbureauKNVI2020-bewerkt.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Work%20Sandra\Sandra%20Private\KNVI%20fka%20NGI\MOS\Tevredenheidsonderzoek%20MOS\BeoordelingverenigingsbureauKNVI2020-bewerkt.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D:\Work%20Sandra\Sandra%20Private\KNVI%20fka%20NGI\MOS\Tevredenheidsonderzoek%20MOS\BeoordelingverenigingsbureauKNVI2020-bewerkt.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D:\Work%20Sandra\Sandra%20Private\KNVI%20fka%20NGI\MOS\Tevredenheidsonderzoek%20MOS\BeoordelingverenigingsbureauKNVI2020-bewerk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Work%20Sandra\Sandra%20Private\KNVI%20fka%20NGI\Organen%20van%20KNVI\ALVs\2020_ALV%2028%20mei%202020\Voorbereidingsstuff\Exitenqu&#234;te%20KNVI%202019-bewerkt.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Work%20Sandra\Sandra%20Private\KNVI%20fka%20NGI\Organen%20van%20KNVI\ALVs\2020_ALV%2028%20mei%202020\Voorbereidingsstuff\Exitenqu&#234;te%20KNVI%202019-bewerkt.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Work%20Sandra\Sandra%20Private\KNVI%20fka%20NGI\Organen%20van%20KNVI\ALVs\2020_ALV%2028%20mei%202020\Voorbereidingsstuff\Exitenqu&#234;te%20KNVI%202019-bewerkt.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Work%20Sandra\Sandra%20Private\KNVI%20fka%20NGI\Organen%20van%20KNVI\ALVs\2020_ALV%2028%20mei%202020\Voorbereidingsstuff\Exitenqu&#234;te%20KNVI%202019-bewerkt.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Work%20Sandra\Sandra%20Private\KNVI%20fka%20NGI\Organen%20van%20KNVI\ALVs\2020_ALV%2028%20mei%202020\Voorbereidingsstuff\Exitenqu&#234;te%20KNVI%202019-bewerkt.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Work%20Sandra\Sandra%20Private\KNVI%20fka%20NGI\Organen%20van%20KNVI\ALVs\2020_ALV%2028%20mei%202020\Voorbereidingsstuff\Exitenqu&#234;te%20KNVI%202019-bewerkt.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Work%20Sandra\Sandra%20Private\KNVI%20fka%20NGI\Organen%20van%20KNVI\ALVs\2020_ALV%2028%20mei%202020\Voorbereidingsstuff\Exitenqu&#234;te%20KNVI%202019-bewerkt.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Work%20Sandra\Sandra%20Private\KNVI%20fka%20NGI\MOS\Tevredenheidsonderzoek%20MOS\BeoordelingverenigingsbureauKNVI2020-bewerk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379495315528557E-2"/>
          <c:y val="0.11864750633981404"/>
          <c:w val="0.92642320361420616"/>
          <c:h val="0.68166212951191751"/>
        </c:manualLayout>
      </c:layout>
      <c:barChart>
        <c:barDir val="col"/>
        <c:grouping val="clustered"/>
        <c:varyColors val="0"/>
        <c:ser>
          <c:idx val="0"/>
          <c:order val="0"/>
          <c:tx>
            <c:strRef>
              <c:f>Blad1!$B$1</c:f>
              <c:strCache>
                <c:ptCount val="1"/>
                <c:pt idx="0">
                  <c:v>2017</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C81-4D98-85F8-41E9DC17456F}"/>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C81-4D98-85F8-41E9DC17456F}"/>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C81-4D98-85F8-41E9DC17456F}"/>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C81-4D98-85F8-41E9DC17456F}"/>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C81-4D98-85F8-41E9DC17456F}"/>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C81-4D98-85F8-41E9DC17456F}"/>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C81-4D98-85F8-41E9DC17456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nl-N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Blad1!$A$2:$A$9</c:f>
              <c:strCache>
                <c:ptCount val="8"/>
                <c:pt idx="0">
                  <c:v>Nieuwe KNVI leden</c:v>
                </c:pt>
                <c:pt idx="1">
                  <c:v>Oude KNVI leden</c:v>
                </c:pt>
                <c:pt idx="2">
                  <c:v>SOD leden</c:v>
                </c:pt>
                <c:pt idx="3">
                  <c:v>Ngi-NGN leden</c:v>
                </c:pt>
                <c:pt idx="4">
                  <c:v>Ngi leden</c:v>
                </c:pt>
                <c:pt idx="5">
                  <c:v>NGN leden</c:v>
                </c:pt>
                <c:pt idx="6">
                  <c:v>VRI leden</c:v>
                </c:pt>
                <c:pt idx="7">
                  <c:v>ITSMF</c:v>
                </c:pt>
              </c:strCache>
            </c:strRef>
          </c:cat>
          <c:val>
            <c:numRef>
              <c:f>Blad1!$B$2:$B$9</c:f>
              <c:numCache>
                <c:formatCode>General</c:formatCode>
                <c:ptCount val="8"/>
                <c:pt idx="0">
                  <c:v>44</c:v>
                </c:pt>
                <c:pt idx="1">
                  <c:v>120</c:v>
                </c:pt>
                <c:pt idx="2">
                  <c:v>131</c:v>
                </c:pt>
                <c:pt idx="3">
                  <c:v>82</c:v>
                </c:pt>
                <c:pt idx="4">
                  <c:v>87</c:v>
                </c:pt>
                <c:pt idx="5">
                  <c:v>82</c:v>
                </c:pt>
                <c:pt idx="6">
                  <c:v>55</c:v>
                </c:pt>
                <c:pt idx="7">
                  <c:v>0</c:v>
                </c:pt>
              </c:numCache>
            </c:numRef>
          </c:val>
          <c:extLst>
            <c:ext xmlns:c16="http://schemas.microsoft.com/office/drawing/2014/chart" uri="{C3380CC4-5D6E-409C-BE32-E72D297353CC}">
              <c16:uniqueId val="{00000007-7C81-4D98-85F8-41E9DC17456F}"/>
            </c:ext>
          </c:extLst>
        </c:ser>
        <c:ser>
          <c:idx val="1"/>
          <c:order val="1"/>
          <c:tx>
            <c:strRef>
              <c:f>Blad1!$C$1</c:f>
              <c:strCache>
                <c:ptCount val="1"/>
                <c:pt idx="0">
                  <c:v>2018</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Blad1!$A$2:$A$9</c:f>
              <c:strCache>
                <c:ptCount val="8"/>
                <c:pt idx="0">
                  <c:v>Nieuwe KNVI leden</c:v>
                </c:pt>
                <c:pt idx="1">
                  <c:v>Oude KNVI leden</c:v>
                </c:pt>
                <c:pt idx="2">
                  <c:v>SOD leden</c:v>
                </c:pt>
                <c:pt idx="3">
                  <c:v>Ngi-NGN leden</c:v>
                </c:pt>
                <c:pt idx="4">
                  <c:v>Ngi leden</c:v>
                </c:pt>
                <c:pt idx="5">
                  <c:v>NGN leden</c:v>
                </c:pt>
                <c:pt idx="6">
                  <c:v>VRI leden</c:v>
                </c:pt>
                <c:pt idx="7">
                  <c:v>ITSMF</c:v>
                </c:pt>
              </c:strCache>
            </c:strRef>
          </c:cat>
          <c:val>
            <c:numRef>
              <c:f>Blad1!$C$2:$C$9</c:f>
              <c:numCache>
                <c:formatCode>General</c:formatCode>
                <c:ptCount val="8"/>
                <c:pt idx="0">
                  <c:v>57</c:v>
                </c:pt>
                <c:pt idx="1">
                  <c:v>79</c:v>
                </c:pt>
                <c:pt idx="2">
                  <c:v>60</c:v>
                </c:pt>
                <c:pt idx="3">
                  <c:v>89</c:v>
                </c:pt>
                <c:pt idx="4">
                  <c:v>92</c:v>
                </c:pt>
                <c:pt idx="5">
                  <c:v>100</c:v>
                </c:pt>
                <c:pt idx="6">
                  <c:v>34</c:v>
                </c:pt>
                <c:pt idx="7">
                  <c:v>2</c:v>
                </c:pt>
              </c:numCache>
            </c:numRef>
          </c:val>
          <c:extLst>
            <c:ext xmlns:c16="http://schemas.microsoft.com/office/drawing/2014/chart" uri="{C3380CC4-5D6E-409C-BE32-E72D297353CC}">
              <c16:uniqueId val="{00000008-7C81-4D98-85F8-41E9DC17456F}"/>
            </c:ext>
          </c:extLst>
        </c:ser>
        <c:ser>
          <c:idx val="2"/>
          <c:order val="2"/>
          <c:tx>
            <c:strRef>
              <c:f>Blad1!$D$1</c:f>
              <c:strCache>
                <c:ptCount val="1"/>
                <c:pt idx="0">
                  <c:v>2019</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Blad1!$A$2:$A$9</c:f>
              <c:strCache>
                <c:ptCount val="8"/>
                <c:pt idx="0">
                  <c:v>Nieuwe KNVI leden</c:v>
                </c:pt>
                <c:pt idx="1">
                  <c:v>Oude KNVI leden</c:v>
                </c:pt>
                <c:pt idx="2">
                  <c:v>SOD leden</c:v>
                </c:pt>
                <c:pt idx="3">
                  <c:v>Ngi-NGN leden</c:v>
                </c:pt>
                <c:pt idx="4">
                  <c:v>Ngi leden</c:v>
                </c:pt>
                <c:pt idx="5">
                  <c:v>NGN leden</c:v>
                </c:pt>
                <c:pt idx="6">
                  <c:v>VRI leden</c:v>
                </c:pt>
                <c:pt idx="7">
                  <c:v>ITSMF</c:v>
                </c:pt>
              </c:strCache>
            </c:strRef>
          </c:cat>
          <c:val>
            <c:numRef>
              <c:f>Blad1!$D$2:$D$9</c:f>
              <c:numCache>
                <c:formatCode>General</c:formatCode>
                <c:ptCount val="8"/>
                <c:pt idx="0">
                  <c:v>91</c:v>
                </c:pt>
                <c:pt idx="1">
                  <c:v>103</c:v>
                </c:pt>
                <c:pt idx="2">
                  <c:v>42</c:v>
                </c:pt>
                <c:pt idx="3">
                  <c:v>102</c:v>
                </c:pt>
                <c:pt idx="4">
                  <c:v>94</c:v>
                </c:pt>
                <c:pt idx="5">
                  <c:v>115</c:v>
                </c:pt>
                <c:pt idx="6">
                  <c:v>17</c:v>
                </c:pt>
                <c:pt idx="7">
                  <c:v>0</c:v>
                </c:pt>
              </c:numCache>
            </c:numRef>
          </c:val>
          <c:extLst>
            <c:ext xmlns:c16="http://schemas.microsoft.com/office/drawing/2014/chart" uri="{C3380CC4-5D6E-409C-BE32-E72D297353CC}">
              <c16:uniqueId val="{00000009-7C81-4D98-85F8-41E9DC17456F}"/>
            </c:ext>
          </c:extLst>
        </c:ser>
        <c:dLbls>
          <c:showLegendKey val="0"/>
          <c:showVal val="0"/>
          <c:showCatName val="0"/>
          <c:showSerName val="0"/>
          <c:showPercent val="0"/>
          <c:showBubbleSize val="0"/>
        </c:dLbls>
        <c:gapWidth val="219"/>
        <c:overlap val="-27"/>
        <c:axId val="124948992"/>
        <c:axId val="124942328"/>
      </c:barChart>
      <c:catAx>
        <c:axId val="124948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nl-NL"/>
          </a:p>
        </c:txPr>
        <c:crossAx val="124942328"/>
        <c:crosses val="autoZero"/>
        <c:auto val="1"/>
        <c:lblAlgn val="ctr"/>
        <c:lblOffset val="100"/>
        <c:noMultiLvlLbl val="0"/>
      </c:catAx>
      <c:valAx>
        <c:axId val="124942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24948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nl-NL"/>
        </a:p>
      </c:txPr>
    </c:legend>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4682B4"/>
            </a:solidFill>
          </c:spPr>
          <c:invertIfNegative val="0"/>
          <c:dPt>
            <c:idx val="0"/>
            <c:invertIfNegative val="0"/>
            <c:bubble3D val="0"/>
            <c:extLst>
              <c:ext xmlns:c16="http://schemas.microsoft.com/office/drawing/2014/chart" uri="{C3380CC4-5D6E-409C-BE32-E72D297353CC}">
                <c16:uniqueId val="{00000000-CF53-4677-A726-C6CA66A1B85B}"/>
              </c:ext>
            </c:extLst>
          </c:dPt>
          <c:dPt>
            <c:idx val="1"/>
            <c:invertIfNegative val="0"/>
            <c:bubble3D val="0"/>
            <c:spPr>
              <a:solidFill>
                <a:srgbClr val="9ACD32"/>
              </a:solidFill>
            </c:spPr>
            <c:extLst>
              <c:ext xmlns:c16="http://schemas.microsoft.com/office/drawing/2014/chart" uri="{C3380CC4-5D6E-409C-BE32-E72D297353CC}">
                <c16:uniqueId val="{00000002-CF53-4677-A726-C6CA66A1B85B}"/>
              </c:ext>
            </c:extLst>
          </c:dPt>
          <c:dPt>
            <c:idx val="2"/>
            <c:invertIfNegative val="0"/>
            <c:bubble3D val="0"/>
            <c:spPr>
              <a:solidFill>
                <a:srgbClr val="708090"/>
              </a:solidFill>
            </c:spPr>
            <c:extLst>
              <c:ext xmlns:c16="http://schemas.microsoft.com/office/drawing/2014/chart" uri="{C3380CC4-5D6E-409C-BE32-E72D297353CC}">
                <c16:uniqueId val="{00000004-CF53-4677-A726-C6CA66A1B85B}"/>
              </c:ext>
            </c:extLst>
          </c:dPt>
          <c:dPt>
            <c:idx val="3"/>
            <c:invertIfNegative val="0"/>
            <c:bubble3D val="0"/>
            <c:spPr>
              <a:solidFill>
                <a:srgbClr val="CD853F"/>
              </a:solidFill>
            </c:spPr>
            <c:extLst>
              <c:ext xmlns:c16="http://schemas.microsoft.com/office/drawing/2014/chart" uri="{C3380CC4-5D6E-409C-BE32-E72D297353CC}">
                <c16:uniqueId val="{00000006-CF53-4677-A726-C6CA66A1B85B}"/>
              </c:ext>
            </c:extLst>
          </c:dPt>
          <c:dLbls>
            <c:numFmt formatCode="0.0%" sourceLinked="0"/>
            <c:spPr>
              <a:noFill/>
              <a:ln>
                <a:noFill/>
              </a:ln>
              <a:effectLst/>
            </c:spPr>
            <c:txPr>
              <a:bodyPr rot="0" vert="horz"/>
              <a:lstStyle/>
              <a:p>
                <a:pPr algn="ctr">
                  <a:defRPr lang="en-US" sz="1400" b="1" u="none" baseline="0">
                    <a:latin typeface="Calibri"/>
                    <a:ea typeface="Calibri"/>
                    <a:cs typeface="Calibri"/>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 Vraag'!$B$34:$B$37</c:f>
              <c:strCache>
                <c:ptCount val="4"/>
                <c:pt idx="0">
                  <c:v>Secretariaat</c:v>
                </c:pt>
                <c:pt idx="1">
                  <c:v>Administratie</c:v>
                </c:pt>
                <c:pt idx="2">
                  <c:v>Communitymanagement</c:v>
                </c:pt>
                <c:pt idx="3">
                  <c:v>Anders</c:v>
                </c:pt>
              </c:strCache>
            </c:strRef>
          </c:cat>
          <c:val>
            <c:numRef>
              <c:f>'2 Vraag'!$C$34:$C$37</c:f>
              <c:numCache>
                <c:formatCode>0.0%</c:formatCode>
                <c:ptCount val="4"/>
                <c:pt idx="0">
                  <c:v>0.32592592592592601</c:v>
                </c:pt>
                <c:pt idx="1">
                  <c:v>0.22222222222222199</c:v>
                </c:pt>
                <c:pt idx="2">
                  <c:v>8.1481481481481502E-2</c:v>
                </c:pt>
                <c:pt idx="3">
                  <c:v>0.37037037037037002</c:v>
                </c:pt>
              </c:numCache>
            </c:numRef>
          </c:val>
          <c:extLst>
            <c:ext xmlns:c16="http://schemas.microsoft.com/office/drawing/2014/chart" uri="{C3380CC4-5D6E-409C-BE32-E72D297353CC}">
              <c16:uniqueId val="{00000007-CF53-4677-A726-C6CA66A1B85B}"/>
            </c:ext>
          </c:extLst>
        </c:ser>
        <c:dLbls>
          <c:showLegendKey val="0"/>
          <c:showVal val="0"/>
          <c:showCatName val="0"/>
          <c:showSerName val="0"/>
          <c:showPercent val="0"/>
          <c:showBubbleSize val="0"/>
        </c:dLbls>
        <c:gapWidth val="40"/>
        <c:axId val="135391784"/>
        <c:axId val="135392176"/>
      </c:barChart>
      <c:catAx>
        <c:axId val="135391784"/>
        <c:scaling>
          <c:orientation val="minMax"/>
        </c:scaling>
        <c:delete val="0"/>
        <c:axPos val="b"/>
        <c:numFmt formatCode="General" sourceLinked="1"/>
        <c:majorTickMark val="in"/>
        <c:minorTickMark val="none"/>
        <c:tickLblPos val="nextTo"/>
        <c:spPr>
          <a:ln>
            <a:noFill/>
          </a:ln>
        </c:spPr>
        <c:crossAx val="135392176"/>
        <c:crosses val="autoZero"/>
        <c:auto val="0"/>
        <c:lblAlgn val="ctr"/>
        <c:lblOffset val="100"/>
        <c:noMultiLvlLbl val="0"/>
      </c:catAx>
      <c:valAx>
        <c:axId val="135392176"/>
        <c:scaling>
          <c:orientation val="minMax"/>
          <c:max val="1"/>
          <c:min val="0"/>
        </c:scaling>
        <c:delete val="0"/>
        <c:axPos val="l"/>
        <c:majorGridlines>
          <c:spPr>
            <a:ln w="12700">
              <a:solidFill>
                <a:srgbClr val="D3D3D3"/>
              </a:solidFill>
            </a:ln>
          </c:spPr>
        </c:majorGridlines>
        <c:title>
          <c:tx>
            <c:rich>
              <a:bodyPr rot="-5400000" vert="horz"/>
              <a:lstStyle/>
              <a:p>
                <a:pPr algn="ctr">
                  <a:defRPr/>
                </a:pPr>
                <a:r>
                  <a:rPr lang="en-US"/>
                  <a:t>Percentage</a:t>
                </a:r>
              </a:p>
            </c:rich>
          </c:tx>
          <c:overlay val="0"/>
          <c:spPr>
            <a:noFill/>
            <a:ln>
              <a:noFill/>
            </a:ln>
          </c:spPr>
        </c:title>
        <c:numFmt formatCode="0%" sourceLinked="0"/>
        <c:majorTickMark val="in"/>
        <c:minorTickMark val="none"/>
        <c:tickLblPos val="nextTo"/>
        <c:spPr>
          <a:ln>
            <a:noFill/>
          </a:ln>
        </c:spPr>
        <c:crossAx val="135391784"/>
        <c:crosses val="autoZero"/>
        <c:crossBetween val="between"/>
      </c:valAx>
      <c:spPr>
        <a:solidFill>
          <a:srgbClr val="FFFFFF"/>
        </a:solidFill>
        <a:ln w="12700">
          <a:noFill/>
        </a:ln>
      </c:spPr>
    </c:plotArea>
    <c:plotVisOnly val="0"/>
    <c:dispBlanksAs val="gap"/>
    <c:showDLblsOverMax val="0"/>
  </c:chart>
  <c:txPr>
    <a:bodyPr rot="0" vert="horz"/>
    <a:lstStyle/>
    <a:p>
      <a:pPr>
        <a:defRPr lang="en-US" sz="1100" b="0" u="none" baseline="0">
          <a:solidFill>
            <a:srgbClr val="000000"/>
          </a:solidFill>
          <a:latin typeface="Calibri"/>
          <a:ea typeface="Calibri"/>
          <a:cs typeface="Calibri"/>
        </a:defRPr>
      </a:pPr>
      <a:endParaRPr lang="nl-NL"/>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4682B4"/>
            </a:solidFill>
          </c:spPr>
          <c:invertIfNegative val="0"/>
          <c:dPt>
            <c:idx val="0"/>
            <c:invertIfNegative val="0"/>
            <c:bubble3D val="0"/>
            <c:extLst>
              <c:ext xmlns:c16="http://schemas.microsoft.com/office/drawing/2014/chart" uri="{C3380CC4-5D6E-409C-BE32-E72D297353CC}">
                <c16:uniqueId val="{00000000-30B9-4419-9381-8FB47274F16C}"/>
              </c:ext>
            </c:extLst>
          </c:dPt>
          <c:dPt>
            <c:idx val="1"/>
            <c:invertIfNegative val="0"/>
            <c:bubble3D val="0"/>
            <c:spPr>
              <a:solidFill>
                <a:srgbClr val="9ACD32"/>
              </a:solidFill>
            </c:spPr>
            <c:extLst>
              <c:ext xmlns:c16="http://schemas.microsoft.com/office/drawing/2014/chart" uri="{C3380CC4-5D6E-409C-BE32-E72D297353CC}">
                <c16:uniqueId val="{00000002-30B9-4419-9381-8FB47274F16C}"/>
              </c:ext>
            </c:extLst>
          </c:dPt>
          <c:dPt>
            <c:idx val="2"/>
            <c:invertIfNegative val="0"/>
            <c:bubble3D val="0"/>
            <c:spPr>
              <a:solidFill>
                <a:srgbClr val="708090"/>
              </a:solidFill>
            </c:spPr>
            <c:extLst>
              <c:ext xmlns:c16="http://schemas.microsoft.com/office/drawing/2014/chart" uri="{C3380CC4-5D6E-409C-BE32-E72D297353CC}">
                <c16:uniqueId val="{00000004-30B9-4419-9381-8FB47274F16C}"/>
              </c:ext>
            </c:extLst>
          </c:dPt>
          <c:dPt>
            <c:idx val="3"/>
            <c:invertIfNegative val="0"/>
            <c:bubble3D val="0"/>
            <c:spPr>
              <a:solidFill>
                <a:srgbClr val="CD853F"/>
              </a:solidFill>
            </c:spPr>
            <c:extLst>
              <c:ext xmlns:c16="http://schemas.microsoft.com/office/drawing/2014/chart" uri="{C3380CC4-5D6E-409C-BE32-E72D297353CC}">
                <c16:uniqueId val="{00000006-30B9-4419-9381-8FB47274F16C}"/>
              </c:ext>
            </c:extLst>
          </c:dPt>
          <c:dPt>
            <c:idx val="4"/>
            <c:invertIfNegative val="0"/>
            <c:bubble3D val="0"/>
            <c:spPr>
              <a:solidFill>
                <a:srgbClr val="B22222"/>
              </a:solidFill>
            </c:spPr>
            <c:extLst>
              <c:ext xmlns:c16="http://schemas.microsoft.com/office/drawing/2014/chart" uri="{C3380CC4-5D6E-409C-BE32-E72D297353CC}">
                <c16:uniqueId val="{00000008-30B9-4419-9381-8FB47274F16C}"/>
              </c:ext>
            </c:extLst>
          </c:dPt>
          <c:dLbls>
            <c:numFmt formatCode="0.0%" sourceLinked="0"/>
            <c:spPr>
              <a:noFill/>
              <a:ln>
                <a:noFill/>
              </a:ln>
              <a:effectLst/>
            </c:spPr>
            <c:txPr>
              <a:bodyPr rot="0" vert="horz"/>
              <a:lstStyle/>
              <a:p>
                <a:pPr algn="ctr">
                  <a:defRPr lang="en-US" sz="1400" b="1" u="none" baseline="0">
                    <a:latin typeface="Calibri"/>
                    <a:ea typeface="Calibri"/>
                    <a:cs typeface="Calibri"/>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'3 Vraag'!$B$34:$B$38</c:f>
              <c:strCache>
                <c:ptCount val="5"/>
                <c:pt idx="0">
                  <c:v>Uitstekend</c:v>
                </c:pt>
                <c:pt idx="1">
                  <c:v>Goed</c:v>
                </c:pt>
                <c:pt idx="2">
                  <c:v>Voldoende</c:v>
                </c:pt>
                <c:pt idx="3">
                  <c:v>Matig</c:v>
                </c:pt>
                <c:pt idx="4">
                  <c:v>Slecht</c:v>
                </c:pt>
              </c:strCache>
            </c:strRef>
          </c:cat>
          <c:val>
            <c:numRef>
              <c:f>'3 Vraag'!$C$34:$C$38</c:f>
              <c:numCache>
                <c:formatCode>0.0%</c:formatCode>
                <c:ptCount val="5"/>
                <c:pt idx="0">
                  <c:v>0.203007518796993</c:v>
                </c:pt>
                <c:pt idx="1">
                  <c:v>0.44360902255639101</c:v>
                </c:pt>
                <c:pt idx="2">
                  <c:v>0.27067669172932302</c:v>
                </c:pt>
                <c:pt idx="3">
                  <c:v>5.2631578947368397E-2</c:v>
                </c:pt>
                <c:pt idx="4">
                  <c:v>3.00751879699248E-2</c:v>
                </c:pt>
              </c:numCache>
            </c:numRef>
          </c:val>
          <c:extLst>
            <c:ext xmlns:c16="http://schemas.microsoft.com/office/drawing/2014/chart" uri="{C3380CC4-5D6E-409C-BE32-E72D297353CC}">
              <c16:uniqueId val="{00000009-30B9-4419-9381-8FB47274F16C}"/>
            </c:ext>
          </c:extLst>
        </c:ser>
        <c:dLbls>
          <c:showLegendKey val="0"/>
          <c:showVal val="0"/>
          <c:showCatName val="0"/>
          <c:showSerName val="0"/>
          <c:showPercent val="0"/>
          <c:showBubbleSize val="0"/>
        </c:dLbls>
        <c:gapWidth val="40"/>
        <c:axId val="135394136"/>
        <c:axId val="135827544"/>
      </c:barChart>
      <c:catAx>
        <c:axId val="135394136"/>
        <c:scaling>
          <c:orientation val="minMax"/>
        </c:scaling>
        <c:delete val="0"/>
        <c:axPos val="b"/>
        <c:numFmt formatCode="General" sourceLinked="1"/>
        <c:majorTickMark val="in"/>
        <c:minorTickMark val="none"/>
        <c:tickLblPos val="nextTo"/>
        <c:spPr>
          <a:ln>
            <a:noFill/>
          </a:ln>
        </c:spPr>
        <c:crossAx val="135827544"/>
        <c:crosses val="autoZero"/>
        <c:auto val="0"/>
        <c:lblAlgn val="ctr"/>
        <c:lblOffset val="100"/>
        <c:noMultiLvlLbl val="0"/>
      </c:catAx>
      <c:valAx>
        <c:axId val="135827544"/>
        <c:scaling>
          <c:orientation val="minMax"/>
          <c:max val="1"/>
          <c:min val="0"/>
        </c:scaling>
        <c:delete val="0"/>
        <c:axPos val="l"/>
        <c:majorGridlines>
          <c:spPr>
            <a:ln w="12700">
              <a:solidFill>
                <a:srgbClr val="D3D3D3"/>
              </a:solidFill>
            </a:ln>
          </c:spPr>
        </c:majorGridlines>
        <c:title>
          <c:tx>
            <c:rich>
              <a:bodyPr rot="-5400000" vert="horz"/>
              <a:lstStyle/>
              <a:p>
                <a:pPr algn="ctr">
                  <a:defRPr/>
                </a:pPr>
                <a:r>
                  <a:rPr lang="en-US"/>
                  <a:t>Percentage</a:t>
                </a:r>
              </a:p>
            </c:rich>
          </c:tx>
          <c:overlay val="0"/>
          <c:spPr>
            <a:noFill/>
            <a:ln>
              <a:noFill/>
            </a:ln>
          </c:spPr>
        </c:title>
        <c:numFmt formatCode="0%" sourceLinked="0"/>
        <c:majorTickMark val="in"/>
        <c:minorTickMark val="none"/>
        <c:tickLblPos val="nextTo"/>
        <c:spPr>
          <a:ln>
            <a:noFill/>
          </a:ln>
        </c:spPr>
        <c:crossAx val="135394136"/>
        <c:crosses val="autoZero"/>
        <c:crossBetween val="between"/>
      </c:valAx>
      <c:spPr>
        <a:solidFill>
          <a:srgbClr val="FFFFFF"/>
        </a:solidFill>
        <a:ln w="12700">
          <a:noFill/>
        </a:ln>
      </c:spPr>
    </c:plotArea>
    <c:plotVisOnly val="0"/>
    <c:dispBlanksAs val="gap"/>
    <c:showDLblsOverMax val="0"/>
  </c:chart>
  <c:txPr>
    <a:bodyPr rot="0" vert="horz"/>
    <a:lstStyle/>
    <a:p>
      <a:pPr>
        <a:defRPr lang="en-US" sz="1100" b="0" u="none" baseline="0">
          <a:solidFill>
            <a:srgbClr val="000000"/>
          </a:solidFill>
          <a:latin typeface="Calibri"/>
          <a:ea typeface="Calibri"/>
          <a:cs typeface="Calibri"/>
        </a:defRPr>
      </a:pPr>
      <a:endParaRPr lang="nl-NL"/>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4682B4"/>
            </a:solidFill>
          </c:spPr>
          <c:invertIfNegative val="0"/>
          <c:dPt>
            <c:idx val="0"/>
            <c:invertIfNegative val="0"/>
            <c:bubble3D val="0"/>
            <c:extLst>
              <c:ext xmlns:c16="http://schemas.microsoft.com/office/drawing/2014/chart" uri="{C3380CC4-5D6E-409C-BE32-E72D297353CC}">
                <c16:uniqueId val="{00000000-6979-4527-8B30-D4D21BB3F2C3}"/>
              </c:ext>
            </c:extLst>
          </c:dPt>
          <c:dPt>
            <c:idx val="1"/>
            <c:invertIfNegative val="0"/>
            <c:bubble3D val="0"/>
            <c:spPr>
              <a:solidFill>
                <a:srgbClr val="9ACD32"/>
              </a:solidFill>
            </c:spPr>
            <c:extLst>
              <c:ext xmlns:c16="http://schemas.microsoft.com/office/drawing/2014/chart" uri="{C3380CC4-5D6E-409C-BE32-E72D297353CC}">
                <c16:uniqueId val="{00000002-6979-4527-8B30-D4D21BB3F2C3}"/>
              </c:ext>
            </c:extLst>
          </c:dPt>
          <c:dPt>
            <c:idx val="2"/>
            <c:invertIfNegative val="0"/>
            <c:bubble3D val="0"/>
            <c:spPr>
              <a:solidFill>
                <a:srgbClr val="708090"/>
              </a:solidFill>
            </c:spPr>
            <c:extLst>
              <c:ext xmlns:c16="http://schemas.microsoft.com/office/drawing/2014/chart" uri="{C3380CC4-5D6E-409C-BE32-E72D297353CC}">
                <c16:uniqueId val="{00000004-6979-4527-8B30-D4D21BB3F2C3}"/>
              </c:ext>
            </c:extLst>
          </c:dPt>
          <c:dPt>
            <c:idx val="3"/>
            <c:invertIfNegative val="0"/>
            <c:bubble3D val="0"/>
            <c:spPr>
              <a:solidFill>
                <a:srgbClr val="CD853F"/>
              </a:solidFill>
            </c:spPr>
            <c:extLst>
              <c:ext xmlns:c16="http://schemas.microsoft.com/office/drawing/2014/chart" uri="{C3380CC4-5D6E-409C-BE32-E72D297353CC}">
                <c16:uniqueId val="{00000006-6979-4527-8B30-D4D21BB3F2C3}"/>
              </c:ext>
            </c:extLst>
          </c:dPt>
          <c:dPt>
            <c:idx val="4"/>
            <c:invertIfNegative val="0"/>
            <c:bubble3D val="0"/>
            <c:spPr>
              <a:solidFill>
                <a:srgbClr val="B22222"/>
              </a:solidFill>
            </c:spPr>
            <c:extLst>
              <c:ext xmlns:c16="http://schemas.microsoft.com/office/drawing/2014/chart" uri="{C3380CC4-5D6E-409C-BE32-E72D297353CC}">
                <c16:uniqueId val="{00000008-6979-4527-8B30-D4D21BB3F2C3}"/>
              </c:ext>
            </c:extLst>
          </c:dPt>
          <c:dPt>
            <c:idx val="5"/>
            <c:invertIfNegative val="0"/>
            <c:bubble3D val="0"/>
            <c:spPr>
              <a:solidFill>
                <a:srgbClr val="FFA500"/>
              </a:solidFill>
            </c:spPr>
            <c:extLst>
              <c:ext xmlns:c16="http://schemas.microsoft.com/office/drawing/2014/chart" uri="{C3380CC4-5D6E-409C-BE32-E72D297353CC}">
                <c16:uniqueId val="{0000000A-6979-4527-8B30-D4D21BB3F2C3}"/>
              </c:ext>
            </c:extLst>
          </c:dPt>
          <c:dLbls>
            <c:numFmt formatCode="0.0%" sourceLinked="0"/>
            <c:spPr>
              <a:noFill/>
              <a:ln>
                <a:noFill/>
              </a:ln>
              <a:effectLst/>
            </c:spPr>
            <c:txPr>
              <a:bodyPr rot="0" vert="horz"/>
              <a:lstStyle/>
              <a:p>
                <a:pPr algn="ctr">
                  <a:defRPr lang="en-US" sz="1400" b="1" u="none" baseline="0">
                    <a:latin typeface="Calibri"/>
                    <a:ea typeface="Calibri"/>
                    <a:cs typeface="Calibri"/>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'4 Vraag'!$B$34:$B$39</c:f>
              <c:strCache>
                <c:ptCount val="6"/>
                <c:pt idx="0">
                  <c:v>Kwaliteit</c:v>
                </c:pt>
                <c:pt idx="1">
                  <c:v>Snelheid</c:v>
                </c:pt>
                <c:pt idx="2">
                  <c:v>Proactief</c:v>
                </c:pt>
                <c:pt idx="3">
                  <c:v>Kostenbewust</c:v>
                </c:pt>
                <c:pt idx="4">
                  <c:v>Geen sterke kanten ontdekt</c:v>
                </c:pt>
                <c:pt idx="5">
                  <c:v>Anders</c:v>
                </c:pt>
              </c:strCache>
            </c:strRef>
          </c:cat>
          <c:val>
            <c:numRef>
              <c:f>'4 Vraag'!$C$34:$C$39</c:f>
              <c:numCache>
                <c:formatCode>0.0%</c:formatCode>
                <c:ptCount val="6"/>
                <c:pt idx="0">
                  <c:v>0.37313432835820898</c:v>
                </c:pt>
                <c:pt idx="1">
                  <c:v>0.29850746268656703</c:v>
                </c:pt>
                <c:pt idx="2">
                  <c:v>0.14925373134328401</c:v>
                </c:pt>
                <c:pt idx="3">
                  <c:v>6.7164179104477598E-2</c:v>
                </c:pt>
                <c:pt idx="4">
                  <c:v>0.27611940298507498</c:v>
                </c:pt>
                <c:pt idx="5">
                  <c:v>0.171641791044776</c:v>
                </c:pt>
              </c:numCache>
            </c:numRef>
          </c:val>
          <c:extLst>
            <c:ext xmlns:c16="http://schemas.microsoft.com/office/drawing/2014/chart" uri="{C3380CC4-5D6E-409C-BE32-E72D297353CC}">
              <c16:uniqueId val="{0000000B-6979-4527-8B30-D4D21BB3F2C3}"/>
            </c:ext>
          </c:extLst>
        </c:ser>
        <c:dLbls>
          <c:showLegendKey val="0"/>
          <c:showVal val="0"/>
          <c:showCatName val="0"/>
          <c:showSerName val="0"/>
          <c:showPercent val="0"/>
          <c:showBubbleSize val="0"/>
        </c:dLbls>
        <c:gapWidth val="40"/>
        <c:axId val="135829112"/>
        <c:axId val="135832640"/>
      </c:barChart>
      <c:catAx>
        <c:axId val="135829112"/>
        <c:scaling>
          <c:orientation val="minMax"/>
        </c:scaling>
        <c:delete val="0"/>
        <c:axPos val="b"/>
        <c:numFmt formatCode="General" sourceLinked="1"/>
        <c:majorTickMark val="in"/>
        <c:minorTickMark val="none"/>
        <c:tickLblPos val="nextTo"/>
        <c:spPr>
          <a:ln>
            <a:noFill/>
          </a:ln>
        </c:spPr>
        <c:crossAx val="135832640"/>
        <c:crosses val="autoZero"/>
        <c:auto val="0"/>
        <c:lblAlgn val="ctr"/>
        <c:lblOffset val="100"/>
        <c:noMultiLvlLbl val="0"/>
      </c:catAx>
      <c:valAx>
        <c:axId val="135832640"/>
        <c:scaling>
          <c:orientation val="minMax"/>
          <c:max val="1"/>
          <c:min val="0"/>
        </c:scaling>
        <c:delete val="0"/>
        <c:axPos val="l"/>
        <c:majorGridlines>
          <c:spPr>
            <a:ln w="12700">
              <a:solidFill>
                <a:srgbClr val="D3D3D3"/>
              </a:solidFill>
            </a:ln>
          </c:spPr>
        </c:majorGridlines>
        <c:title>
          <c:tx>
            <c:rich>
              <a:bodyPr rot="-5400000" vert="horz"/>
              <a:lstStyle/>
              <a:p>
                <a:pPr algn="ctr">
                  <a:defRPr/>
                </a:pPr>
                <a:r>
                  <a:rPr lang="en-US"/>
                  <a:t>Percentage</a:t>
                </a:r>
              </a:p>
            </c:rich>
          </c:tx>
          <c:overlay val="0"/>
          <c:spPr>
            <a:noFill/>
            <a:ln>
              <a:noFill/>
            </a:ln>
          </c:spPr>
        </c:title>
        <c:numFmt formatCode="0%" sourceLinked="0"/>
        <c:majorTickMark val="in"/>
        <c:minorTickMark val="none"/>
        <c:tickLblPos val="nextTo"/>
        <c:spPr>
          <a:ln>
            <a:noFill/>
          </a:ln>
        </c:spPr>
        <c:crossAx val="135829112"/>
        <c:crosses val="autoZero"/>
        <c:crossBetween val="between"/>
      </c:valAx>
      <c:spPr>
        <a:solidFill>
          <a:srgbClr val="FFFFFF"/>
        </a:solidFill>
        <a:ln w="12700">
          <a:noFill/>
        </a:ln>
      </c:spPr>
    </c:plotArea>
    <c:plotVisOnly val="0"/>
    <c:dispBlanksAs val="gap"/>
    <c:showDLblsOverMax val="0"/>
  </c:chart>
  <c:txPr>
    <a:bodyPr rot="0" vert="horz"/>
    <a:lstStyle/>
    <a:p>
      <a:pPr>
        <a:defRPr lang="en-US" sz="1100" b="0" u="none" baseline="0">
          <a:solidFill>
            <a:srgbClr val="000000"/>
          </a:solidFill>
          <a:latin typeface="Calibri"/>
          <a:ea typeface="Calibri"/>
          <a:cs typeface="Calibri"/>
        </a:defRPr>
      </a:pPr>
      <a:endParaRPr lang="nl-NL"/>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4682B4"/>
            </a:solidFill>
          </c:spPr>
          <c:invertIfNegative val="0"/>
          <c:dPt>
            <c:idx val="0"/>
            <c:invertIfNegative val="0"/>
            <c:bubble3D val="0"/>
            <c:extLst>
              <c:ext xmlns:c16="http://schemas.microsoft.com/office/drawing/2014/chart" uri="{C3380CC4-5D6E-409C-BE32-E72D297353CC}">
                <c16:uniqueId val="{00000000-0195-403C-8738-1F1E6F198F0C}"/>
              </c:ext>
            </c:extLst>
          </c:dPt>
          <c:dPt>
            <c:idx val="1"/>
            <c:invertIfNegative val="0"/>
            <c:bubble3D val="0"/>
            <c:spPr>
              <a:solidFill>
                <a:srgbClr val="9ACD32"/>
              </a:solidFill>
            </c:spPr>
            <c:extLst>
              <c:ext xmlns:c16="http://schemas.microsoft.com/office/drawing/2014/chart" uri="{C3380CC4-5D6E-409C-BE32-E72D297353CC}">
                <c16:uniqueId val="{00000002-0195-403C-8738-1F1E6F198F0C}"/>
              </c:ext>
            </c:extLst>
          </c:dPt>
          <c:dPt>
            <c:idx val="2"/>
            <c:invertIfNegative val="0"/>
            <c:bubble3D val="0"/>
            <c:spPr>
              <a:solidFill>
                <a:srgbClr val="708090"/>
              </a:solidFill>
            </c:spPr>
            <c:extLst>
              <c:ext xmlns:c16="http://schemas.microsoft.com/office/drawing/2014/chart" uri="{C3380CC4-5D6E-409C-BE32-E72D297353CC}">
                <c16:uniqueId val="{00000004-0195-403C-8738-1F1E6F198F0C}"/>
              </c:ext>
            </c:extLst>
          </c:dPt>
          <c:dPt>
            <c:idx val="3"/>
            <c:invertIfNegative val="0"/>
            <c:bubble3D val="0"/>
            <c:spPr>
              <a:solidFill>
                <a:srgbClr val="CD853F"/>
              </a:solidFill>
            </c:spPr>
            <c:extLst>
              <c:ext xmlns:c16="http://schemas.microsoft.com/office/drawing/2014/chart" uri="{C3380CC4-5D6E-409C-BE32-E72D297353CC}">
                <c16:uniqueId val="{00000006-0195-403C-8738-1F1E6F198F0C}"/>
              </c:ext>
            </c:extLst>
          </c:dPt>
          <c:dPt>
            <c:idx val="4"/>
            <c:invertIfNegative val="0"/>
            <c:bubble3D val="0"/>
            <c:spPr>
              <a:solidFill>
                <a:srgbClr val="B22222"/>
              </a:solidFill>
            </c:spPr>
            <c:extLst>
              <c:ext xmlns:c16="http://schemas.microsoft.com/office/drawing/2014/chart" uri="{C3380CC4-5D6E-409C-BE32-E72D297353CC}">
                <c16:uniqueId val="{00000008-0195-403C-8738-1F1E6F198F0C}"/>
              </c:ext>
            </c:extLst>
          </c:dPt>
          <c:dLbls>
            <c:numFmt formatCode="0.0%" sourceLinked="0"/>
            <c:spPr>
              <a:noFill/>
              <a:ln>
                <a:noFill/>
              </a:ln>
              <a:effectLst/>
            </c:spPr>
            <c:txPr>
              <a:bodyPr rot="0" vert="horz"/>
              <a:lstStyle/>
              <a:p>
                <a:pPr algn="ctr">
                  <a:defRPr lang="en-US" sz="1400" b="1" u="none" baseline="0">
                    <a:latin typeface="Calibri"/>
                    <a:ea typeface="Calibri"/>
                    <a:cs typeface="Calibri"/>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'6 Vraag'!$B$34:$B$38</c:f>
              <c:strCache>
                <c:ptCount val="5"/>
                <c:pt idx="0">
                  <c:v>Geen diensten nodig</c:v>
                </c:pt>
                <c:pt idx="1">
                  <c:v>Ik wist niet dat ik gebruik kon maken van het verenigingsbureau</c:v>
                </c:pt>
                <c:pt idx="2">
                  <c:v>Te duur / eigen dienstverlener goedkoper</c:v>
                </c:pt>
                <c:pt idx="3">
                  <c:v>Geen vertrouwen in een adequate dienstverlening</c:v>
                </c:pt>
                <c:pt idx="4">
                  <c:v>Anders</c:v>
                </c:pt>
              </c:strCache>
            </c:strRef>
          </c:cat>
          <c:val>
            <c:numRef>
              <c:f>'6 Vraag'!$C$34:$C$38</c:f>
              <c:numCache>
                <c:formatCode>0.0%</c:formatCode>
                <c:ptCount val="5"/>
                <c:pt idx="0">
                  <c:v>0.7109375</c:v>
                </c:pt>
                <c:pt idx="1">
                  <c:v>0.296875</c:v>
                </c:pt>
                <c:pt idx="2">
                  <c:v>1.5625E-2</c:v>
                </c:pt>
                <c:pt idx="3">
                  <c:v>5.46875E-2</c:v>
                </c:pt>
                <c:pt idx="4">
                  <c:v>7.03125E-2</c:v>
                </c:pt>
              </c:numCache>
            </c:numRef>
          </c:val>
          <c:extLst>
            <c:ext xmlns:c16="http://schemas.microsoft.com/office/drawing/2014/chart" uri="{C3380CC4-5D6E-409C-BE32-E72D297353CC}">
              <c16:uniqueId val="{00000009-0195-403C-8738-1F1E6F198F0C}"/>
            </c:ext>
          </c:extLst>
        </c:ser>
        <c:dLbls>
          <c:showLegendKey val="0"/>
          <c:showVal val="0"/>
          <c:showCatName val="0"/>
          <c:showSerName val="0"/>
          <c:showPercent val="0"/>
          <c:showBubbleSize val="0"/>
        </c:dLbls>
        <c:gapWidth val="40"/>
        <c:axId val="135829504"/>
        <c:axId val="135834992"/>
      </c:barChart>
      <c:catAx>
        <c:axId val="135829504"/>
        <c:scaling>
          <c:orientation val="minMax"/>
        </c:scaling>
        <c:delete val="0"/>
        <c:axPos val="b"/>
        <c:numFmt formatCode="General" sourceLinked="1"/>
        <c:majorTickMark val="in"/>
        <c:minorTickMark val="none"/>
        <c:tickLblPos val="nextTo"/>
        <c:spPr>
          <a:ln>
            <a:noFill/>
          </a:ln>
        </c:spPr>
        <c:crossAx val="135834992"/>
        <c:crosses val="autoZero"/>
        <c:auto val="0"/>
        <c:lblAlgn val="ctr"/>
        <c:lblOffset val="100"/>
        <c:noMultiLvlLbl val="0"/>
      </c:catAx>
      <c:valAx>
        <c:axId val="135834992"/>
        <c:scaling>
          <c:orientation val="minMax"/>
          <c:max val="1"/>
          <c:min val="0"/>
        </c:scaling>
        <c:delete val="0"/>
        <c:axPos val="l"/>
        <c:majorGridlines>
          <c:spPr>
            <a:ln w="12700">
              <a:solidFill>
                <a:srgbClr val="D3D3D3"/>
              </a:solidFill>
            </a:ln>
          </c:spPr>
        </c:majorGridlines>
        <c:title>
          <c:tx>
            <c:rich>
              <a:bodyPr rot="-5400000" vert="horz"/>
              <a:lstStyle/>
              <a:p>
                <a:pPr algn="ctr">
                  <a:defRPr/>
                </a:pPr>
                <a:r>
                  <a:rPr lang="en-US"/>
                  <a:t>Percentage</a:t>
                </a:r>
              </a:p>
            </c:rich>
          </c:tx>
          <c:overlay val="0"/>
          <c:spPr>
            <a:noFill/>
            <a:ln>
              <a:noFill/>
            </a:ln>
          </c:spPr>
        </c:title>
        <c:numFmt formatCode="0%" sourceLinked="0"/>
        <c:majorTickMark val="in"/>
        <c:minorTickMark val="none"/>
        <c:tickLblPos val="nextTo"/>
        <c:spPr>
          <a:ln>
            <a:noFill/>
          </a:ln>
        </c:spPr>
        <c:crossAx val="135829504"/>
        <c:crosses val="autoZero"/>
        <c:crossBetween val="between"/>
      </c:valAx>
      <c:spPr>
        <a:solidFill>
          <a:srgbClr val="FFFFFF"/>
        </a:solidFill>
        <a:ln w="12700">
          <a:noFill/>
        </a:ln>
      </c:spPr>
    </c:plotArea>
    <c:plotVisOnly val="0"/>
    <c:dispBlanksAs val="gap"/>
    <c:showDLblsOverMax val="0"/>
  </c:chart>
  <c:txPr>
    <a:bodyPr rot="0" vert="horz"/>
    <a:lstStyle/>
    <a:p>
      <a:pPr>
        <a:defRPr lang="en-US" sz="1100" b="0" u="none" baseline="0">
          <a:solidFill>
            <a:srgbClr val="000000"/>
          </a:solidFill>
          <a:latin typeface="Calibri"/>
          <a:ea typeface="Calibri"/>
          <a:cs typeface="Calibri"/>
        </a:defRPr>
      </a:pPr>
      <a:endParaRPr lang="nl-N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4682B4"/>
            </a:solidFill>
          </c:spPr>
          <c:invertIfNegative val="0"/>
          <c:dPt>
            <c:idx val="0"/>
            <c:invertIfNegative val="0"/>
            <c:bubble3D val="0"/>
            <c:extLst>
              <c:ext xmlns:c16="http://schemas.microsoft.com/office/drawing/2014/chart" uri="{C3380CC4-5D6E-409C-BE32-E72D297353CC}">
                <c16:uniqueId val="{00000000-B169-4FF2-98EF-3ED15A09C6C5}"/>
              </c:ext>
            </c:extLst>
          </c:dPt>
          <c:dPt>
            <c:idx val="1"/>
            <c:invertIfNegative val="0"/>
            <c:bubble3D val="0"/>
            <c:spPr>
              <a:solidFill>
                <a:srgbClr val="9ACD32"/>
              </a:solidFill>
            </c:spPr>
            <c:extLst>
              <c:ext xmlns:c16="http://schemas.microsoft.com/office/drawing/2014/chart" uri="{C3380CC4-5D6E-409C-BE32-E72D297353CC}">
                <c16:uniqueId val="{00000002-B169-4FF2-98EF-3ED15A09C6C5}"/>
              </c:ext>
            </c:extLst>
          </c:dPt>
          <c:dPt>
            <c:idx val="2"/>
            <c:invertIfNegative val="0"/>
            <c:bubble3D val="0"/>
            <c:spPr>
              <a:solidFill>
                <a:srgbClr val="708090"/>
              </a:solidFill>
            </c:spPr>
            <c:extLst>
              <c:ext xmlns:c16="http://schemas.microsoft.com/office/drawing/2014/chart" uri="{C3380CC4-5D6E-409C-BE32-E72D297353CC}">
                <c16:uniqueId val="{00000004-B169-4FF2-98EF-3ED15A09C6C5}"/>
              </c:ext>
            </c:extLst>
          </c:dPt>
          <c:dPt>
            <c:idx val="3"/>
            <c:invertIfNegative val="0"/>
            <c:bubble3D val="0"/>
            <c:spPr>
              <a:solidFill>
                <a:srgbClr val="CD853F"/>
              </a:solidFill>
            </c:spPr>
            <c:extLst>
              <c:ext xmlns:c16="http://schemas.microsoft.com/office/drawing/2014/chart" uri="{C3380CC4-5D6E-409C-BE32-E72D297353CC}">
                <c16:uniqueId val="{00000006-B169-4FF2-98EF-3ED15A09C6C5}"/>
              </c:ext>
            </c:extLst>
          </c:dPt>
          <c:dPt>
            <c:idx val="4"/>
            <c:invertIfNegative val="0"/>
            <c:bubble3D val="0"/>
            <c:spPr>
              <a:solidFill>
                <a:srgbClr val="B22222"/>
              </a:solidFill>
            </c:spPr>
            <c:extLst>
              <c:ext xmlns:c16="http://schemas.microsoft.com/office/drawing/2014/chart" uri="{C3380CC4-5D6E-409C-BE32-E72D297353CC}">
                <c16:uniqueId val="{00000008-B169-4FF2-98EF-3ED15A09C6C5}"/>
              </c:ext>
            </c:extLst>
          </c:dPt>
          <c:dPt>
            <c:idx val="5"/>
            <c:invertIfNegative val="0"/>
            <c:bubble3D val="0"/>
            <c:spPr>
              <a:solidFill>
                <a:srgbClr val="FFA500"/>
              </a:solidFill>
            </c:spPr>
            <c:extLst>
              <c:ext xmlns:c16="http://schemas.microsoft.com/office/drawing/2014/chart" uri="{C3380CC4-5D6E-409C-BE32-E72D297353CC}">
                <c16:uniqueId val="{0000000A-B169-4FF2-98EF-3ED15A09C6C5}"/>
              </c:ext>
            </c:extLst>
          </c:dPt>
          <c:dPt>
            <c:idx val="6"/>
            <c:invertIfNegative val="0"/>
            <c:bubble3D val="0"/>
            <c:spPr>
              <a:solidFill>
                <a:srgbClr val="A1A1A1"/>
              </a:solidFill>
            </c:spPr>
            <c:extLst>
              <c:ext xmlns:c16="http://schemas.microsoft.com/office/drawing/2014/chart" uri="{C3380CC4-5D6E-409C-BE32-E72D297353CC}">
                <c16:uniqueId val="{0000000C-B169-4FF2-98EF-3ED15A09C6C5}"/>
              </c:ext>
            </c:extLst>
          </c:dPt>
          <c:dLbls>
            <c:numFmt formatCode="0.0%" sourceLinked="0"/>
            <c:spPr>
              <a:noFill/>
              <a:ln>
                <a:noFill/>
              </a:ln>
              <a:effectLst/>
            </c:spPr>
            <c:txPr>
              <a:bodyPr rot="0" vert="horz"/>
              <a:lstStyle/>
              <a:p>
                <a:pPr algn="ctr">
                  <a:defRPr lang="en-US" sz="1400" b="1" u="none" baseline="0">
                    <a:latin typeface="Calibri"/>
                    <a:ea typeface="Calibri"/>
                    <a:cs typeface="Calibri"/>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'12 Vraag'!$B$34:$B$40</c:f>
              <c:strCache>
                <c:ptCount val="7"/>
                <c:pt idx="0">
                  <c:v>KNVI (het huidige)</c:v>
                </c:pt>
                <c:pt idx="1">
                  <c:v>(het vroegere) KNVI </c:v>
                </c:pt>
                <c:pt idx="2">
                  <c:v>Ngi-NGN</c:v>
                </c:pt>
                <c:pt idx="3">
                  <c:v>SOD</c:v>
                </c:pt>
                <c:pt idx="4">
                  <c:v>VRI</c:v>
                </c:pt>
                <c:pt idx="5">
                  <c:v>NGN</c:v>
                </c:pt>
                <c:pt idx="6">
                  <c:v>Ngi</c:v>
                </c:pt>
              </c:strCache>
            </c:strRef>
          </c:cat>
          <c:val>
            <c:numRef>
              <c:f>'12 Vraag'!$C$34:$C$40</c:f>
              <c:numCache>
                <c:formatCode>0.0%</c:formatCode>
                <c:ptCount val="7"/>
                <c:pt idx="0">
                  <c:v>0.104651162790698</c:v>
                </c:pt>
                <c:pt idx="1">
                  <c:v>0.290697674418605</c:v>
                </c:pt>
                <c:pt idx="2">
                  <c:v>0.15116279069767399</c:v>
                </c:pt>
                <c:pt idx="3">
                  <c:v>0.13953488372093001</c:v>
                </c:pt>
                <c:pt idx="4">
                  <c:v>3.4883720930232599E-2</c:v>
                </c:pt>
                <c:pt idx="5">
                  <c:v>0.15116279069767399</c:v>
                </c:pt>
                <c:pt idx="6">
                  <c:v>0.127906976744186</c:v>
                </c:pt>
              </c:numCache>
            </c:numRef>
          </c:val>
          <c:extLst>
            <c:ext xmlns:c16="http://schemas.microsoft.com/office/drawing/2014/chart" uri="{C3380CC4-5D6E-409C-BE32-E72D297353CC}">
              <c16:uniqueId val="{0000000D-B169-4FF2-98EF-3ED15A09C6C5}"/>
            </c:ext>
          </c:extLst>
        </c:ser>
        <c:dLbls>
          <c:showLegendKey val="0"/>
          <c:showVal val="0"/>
          <c:showCatName val="0"/>
          <c:showSerName val="0"/>
          <c:showPercent val="0"/>
          <c:showBubbleSize val="0"/>
        </c:dLbls>
        <c:gapWidth val="40"/>
        <c:axId val="124947424"/>
        <c:axId val="124949384"/>
      </c:barChart>
      <c:catAx>
        <c:axId val="124947424"/>
        <c:scaling>
          <c:orientation val="minMax"/>
        </c:scaling>
        <c:delete val="0"/>
        <c:axPos val="b"/>
        <c:numFmt formatCode="General" sourceLinked="1"/>
        <c:majorTickMark val="in"/>
        <c:minorTickMark val="none"/>
        <c:tickLblPos val="nextTo"/>
        <c:spPr>
          <a:ln>
            <a:noFill/>
          </a:ln>
        </c:spPr>
        <c:txPr>
          <a:bodyPr/>
          <a:lstStyle/>
          <a:p>
            <a:pPr>
              <a:defRPr sz="1200" b="0"/>
            </a:pPr>
            <a:endParaRPr lang="nl-NL"/>
          </a:p>
        </c:txPr>
        <c:crossAx val="124949384"/>
        <c:crosses val="autoZero"/>
        <c:auto val="0"/>
        <c:lblAlgn val="ctr"/>
        <c:lblOffset val="100"/>
        <c:noMultiLvlLbl val="0"/>
      </c:catAx>
      <c:valAx>
        <c:axId val="124949384"/>
        <c:scaling>
          <c:orientation val="minMax"/>
          <c:max val="0.4"/>
          <c:min val="0"/>
        </c:scaling>
        <c:delete val="0"/>
        <c:axPos val="l"/>
        <c:majorGridlines>
          <c:spPr>
            <a:ln w="12700">
              <a:solidFill>
                <a:srgbClr val="D3D3D3"/>
              </a:solidFill>
            </a:ln>
          </c:spPr>
        </c:majorGridlines>
        <c:title>
          <c:tx>
            <c:rich>
              <a:bodyPr rot="-5400000" vert="horz"/>
              <a:lstStyle/>
              <a:p>
                <a:pPr algn="ctr">
                  <a:defRPr/>
                </a:pPr>
                <a:r>
                  <a:rPr lang="en-US"/>
                  <a:t>Percentage</a:t>
                </a:r>
              </a:p>
            </c:rich>
          </c:tx>
          <c:overlay val="0"/>
          <c:spPr>
            <a:noFill/>
            <a:ln>
              <a:noFill/>
            </a:ln>
          </c:spPr>
        </c:title>
        <c:numFmt formatCode="0%" sourceLinked="0"/>
        <c:majorTickMark val="in"/>
        <c:minorTickMark val="none"/>
        <c:tickLblPos val="nextTo"/>
        <c:spPr>
          <a:ln>
            <a:noFill/>
          </a:ln>
        </c:spPr>
        <c:crossAx val="124947424"/>
        <c:crosses val="autoZero"/>
        <c:crossBetween val="between"/>
      </c:valAx>
      <c:spPr>
        <a:solidFill>
          <a:srgbClr val="FFFFFF"/>
        </a:solidFill>
        <a:ln w="12700">
          <a:noFill/>
        </a:ln>
      </c:spPr>
    </c:plotArea>
    <c:plotVisOnly val="0"/>
    <c:dispBlanksAs val="gap"/>
    <c:showDLblsOverMax val="0"/>
  </c:chart>
  <c:txPr>
    <a:bodyPr rot="0" vert="horz"/>
    <a:lstStyle/>
    <a:p>
      <a:pPr>
        <a:defRPr lang="en-US" sz="1100" b="0" u="none" baseline="0">
          <a:solidFill>
            <a:srgbClr val="000000"/>
          </a:solidFill>
          <a:latin typeface="Calibri"/>
          <a:ea typeface="Calibri"/>
          <a:cs typeface="Calibri"/>
        </a:defRPr>
      </a:pPr>
      <a:endParaRPr lang="nl-NL"/>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4682B4"/>
            </a:solidFill>
          </c:spPr>
          <c:invertIfNegative val="0"/>
          <c:dPt>
            <c:idx val="0"/>
            <c:invertIfNegative val="0"/>
            <c:bubble3D val="0"/>
            <c:extLst>
              <c:ext xmlns:c16="http://schemas.microsoft.com/office/drawing/2014/chart" uri="{C3380CC4-5D6E-409C-BE32-E72D297353CC}">
                <c16:uniqueId val="{00000000-67FE-4562-AA1E-F8A636A31ECA}"/>
              </c:ext>
            </c:extLst>
          </c:dPt>
          <c:dPt>
            <c:idx val="1"/>
            <c:invertIfNegative val="0"/>
            <c:bubble3D val="0"/>
            <c:spPr>
              <a:solidFill>
                <a:srgbClr val="9ACD32"/>
              </a:solidFill>
            </c:spPr>
            <c:extLst>
              <c:ext xmlns:c16="http://schemas.microsoft.com/office/drawing/2014/chart" uri="{C3380CC4-5D6E-409C-BE32-E72D297353CC}">
                <c16:uniqueId val="{00000002-67FE-4562-AA1E-F8A636A31ECA}"/>
              </c:ext>
            </c:extLst>
          </c:dPt>
          <c:dPt>
            <c:idx val="2"/>
            <c:invertIfNegative val="0"/>
            <c:bubble3D val="0"/>
            <c:spPr>
              <a:solidFill>
                <a:srgbClr val="708090"/>
              </a:solidFill>
            </c:spPr>
            <c:extLst>
              <c:ext xmlns:c16="http://schemas.microsoft.com/office/drawing/2014/chart" uri="{C3380CC4-5D6E-409C-BE32-E72D297353CC}">
                <c16:uniqueId val="{00000004-67FE-4562-AA1E-F8A636A31ECA}"/>
              </c:ext>
            </c:extLst>
          </c:dPt>
          <c:dPt>
            <c:idx val="3"/>
            <c:invertIfNegative val="0"/>
            <c:bubble3D val="0"/>
            <c:spPr>
              <a:solidFill>
                <a:srgbClr val="CD853F"/>
              </a:solidFill>
            </c:spPr>
            <c:extLst>
              <c:ext xmlns:c16="http://schemas.microsoft.com/office/drawing/2014/chart" uri="{C3380CC4-5D6E-409C-BE32-E72D297353CC}">
                <c16:uniqueId val="{00000006-67FE-4562-AA1E-F8A636A31ECA}"/>
              </c:ext>
            </c:extLst>
          </c:dPt>
          <c:dPt>
            <c:idx val="4"/>
            <c:invertIfNegative val="0"/>
            <c:bubble3D val="0"/>
            <c:spPr>
              <a:solidFill>
                <a:srgbClr val="B22222"/>
              </a:solidFill>
            </c:spPr>
            <c:extLst>
              <c:ext xmlns:c16="http://schemas.microsoft.com/office/drawing/2014/chart" uri="{C3380CC4-5D6E-409C-BE32-E72D297353CC}">
                <c16:uniqueId val="{00000008-67FE-4562-AA1E-F8A636A31ECA}"/>
              </c:ext>
            </c:extLst>
          </c:dPt>
          <c:dPt>
            <c:idx val="5"/>
            <c:invertIfNegative val="0"/>
            <c:bubble3D val="0"/>
            <c:spPr>
              <a:solidFill>
                <a:srgbClr val="FFA500"/>
              </a:solidFill>
            </c:spPr>
            <c:extLst>
              <c:ext xmlns:c16="http://schemas.microsoft.com/office/drawing/2014/chart" uri="{C3380CC4-5D6E-409C-BE32-E72D297353CC}">
                <c16:uniqueId val="{0000000A-67FE-4562-AA1E-F8A636A31ECA}"/>
              </c:ext>
            </c:extLst>
          </c:dPt>
          <c:dPt>
            <c:idx val="6"/>
            <c:invertIfNegative val="0"/>
            <c:bubble3D val="0"/>
            <c:spPr>
              <a:solidFill>
                <a:srgbClr val="A1A1A1"/>
              </a:solidFill>
            </c:spPr>
            <c:extLst>
              <c:ext xmlns:c16="http://schemas.microsoft.com/office/drawing/2014/chart" uri="{C3380CC4-5D6E-409C-BE32-E72D297353CC}">
                <c16:uniqueId val="{0000000C-67FE-4562-AA1E-F8A636A31ECA}"/>
              </c:ext>
            </c:extLst>
          </c:dPt>
          <c:dLbls>
            <c:numFmt formatCode="0.0%" sourceLinked="0"/>
            <c:spPr>
              <a:noFill/>
              <a:ln>
                <a:noFill/>
              </a:ln>
              <a:effectLst/>
            </c:spPr>
            <c:txPr>
              <a:bodyPr rot="0" vert="horz"/>
              <a:lstStyle/>
              <a:p>
                <a:pPr algn="ctr">
                  <a:defRPr lang="en-US" sz="1400" b="1" u="none" baseline="0">
                    <a:latin typeface="Calibri"/>
                    <a:ea typeface="Calibri"/>
                    <a:cs typeface="Calibri"/>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'11 Vraag'!$B$34:$B$40</c:f>
              <c:strCache>
                <c:ptCount val="7"/>
                <c:pt idx="0">
                  <c:v>via een collega op het werk</c:v>
                </c:pt>
                <c:pt idx="1">
                  <c:v>via mijn persoonlijke netwerk</c:v>
                </c:pt>
                <c:pt idx="2">
                  <c:v>via een opleiding</c:v>
                </c:pt>
                <c:pt idx="3">
                  <c:v>via het vakblad</c:v>
                </c:pt>
                <c:pt idx="4">
                  <c:v>via een verenigingsactiviteit</c:v>
                </c:pt>
                <c:pt idx="5">
                  <c:v>via mijn werkgever</c:v>
                </c:pt>
                <c:pt idx="6">
                  <c:v>anders of toelichting:</c:v>
                </c:pt>
              </c:strCache>
            </c:strRef>
          </c:cat>
          <c:val>
            <c:numRef>
              <c:f>'11 Vraag'!$C$34:$C$40</c:f>
              <c:numCache>
                <c:formatCode>0.0%</c:formatCode>
                <c:ptCount val="7"/>
                <c:pt idx="0">
                  <c:v>0.2</c:v>
                </c:pt>
                <c:pt idx="1">
                  <c:v>0.17647058823529399</c:v>
                </c:pt>
                <c:pt idx="2">
                  <c:v>0.30588235294117599</c:v>
                </c:pt>
                <c:pt idx="3">
                  <c:v>0.23529411764705899</c:v>
                </c:pt>
                <c:pt idx="4">
                  <c:v>7.0588235294117604E-2</c:v>
                </c:pt>
                <c:pt idx="5">
                  <c:v>0.16470588235294101</c:v>
                </c:pt>
                <c:pt idx="6">
                  <c:v>9.41176470588235E-2</c:v>
                </c:pt>
              </c:numCache>
            </c:numRef>
          </c:val>
          <c:extLst>
            <c:ext xmlns:c16="http://schemas.microsoft.com/office/drawing/2014/chart" uri="{C3380CC4-5D6E-409C-BE32-E72D297353CC}">
              <c16:uniqueId val="{0000000D-67FE-4562-AA1E-F8A636A31ECA}"/>
            </c:ext>
          </c:extLst>
        </c:ser>
        <c:dLbls>
          <c:showLegendKey val="0"/>
          <c:showVal val="0"/>
          <c:showCatName val="0"/>
          <c:showSerName val="0"/>
          <c:showPercent val="0"/>
          <c:showBubbleSize val="0"/>
        </c:dLbls>
        <c:gapWidth val="40"/>
        <c:axId val="124942720"/>
        <c:axId val="124943112"/>
      </c:barChart>
      <c:catAx>
        <c:axId val="124942720"/>
        <c:scaling>
          <c:orientation val="minMax"/>
        </c:scaling>
        <c:delete val="0"/>
        <c:axPos val="b"/>
        <c:numFmt formatCode="General" sourceLinked="1"/>
        <c:majorTickMark val="in"/>
        <c:minorTickMark val="none"/>
        <c:tickLblPos val="nextTo"/>
        <c:spPr>
          <a:ln>
            <a:noFill/>
          </a:ln>
        </c:spPr>
        <c:txPr>
          <a:bodyPr/>
          <a:lstStyle/>
          <a:p>
            <a:pPr>
              <a:defRPr sz="1100"/>
            </a:pPr>
            <a:endParaRPr lang="nl-NL"/>
          </a:p>
        </c:txPr>
        <c:crossAx val="124943112"/>
        <c:crosses val="autoZero"/>
        <c:auto val="0"/>
        <c:lblAlgn val="ctr"/>
        <c:lblOffset val="100"/>
        <c:noMultiLvlLbl val="0"/>
      </c:catAx>
      <c:valAx>
        <c:axId val="124943112"/>
        <c:scaling>
          <c:orientation val="minMax"/>
          <c:max val="0.4"/>
          <c:min val="0"/>
        </c:scaling>
        <c:delete val="0"/>
        <c:axPos val="l"/>
        <c:majorGridlines>
          <c:spPr>
            <a:ln w="12700">
              <a:solidFill>
                <a:srgbClr val="D3D3D3"/>
              </a:solidFill>
            </a:ln>
          </c:spPr>
        </c:majorGridlines>
        <c:title>
          <c:tx>
            <c:rich>
              <a:bodyPr rot="-5400000" vert="horz"/>
              <a:lstStyle/>
              <a:p>
                <a:pPr algn="ctr">
                  <a:defRPr/>
                </a:pPr>
                <a:r>
                  <a:rPr lang="en-US"/>
                  <a:t>Percentage</a:t>
                </a:r>
              </a:p>
            </c:rich>
          </c:tx>
          <c:overlay val="0"/>
          <c:spPr>
            <a:noFill/>
            <a:ln>
              <a:noFill/>
            </a:ln>
          </c:spPr>
        </c:title>
        <c:numFmt formatCode="0%" sourceLinked="0"/>
        <c:majorTickMark val="in"/>
        <c:minorTickMark val="none"/>
        <c:tickLblPos val="nextTo"/>
        <c:spPr>
          <a:ln>
            <a:noFill/>
          </a:ln>
        </c:spPr>
        <c:crossAx val="124942720"/>
        <c:crosses val="autoZero"/>
        <c:crossBetween val="between"/>
      </c:valAx>
      <c:spPr>
        <a:solidFill>
          <a:srgbClr val="FFFFFF"/>
        </a:solidFill>
        <a:ln w="12700">
          <a:noFill/>
        </a:ln>
      </c:spPr>
    </c:plotArea>
    <c:plotVisOnly val="0"/>
    <c:dispBlanksAs val="gap"/>
    <c:showDLblsOverMax val="0"/>
  </c:chart>
  <c:txPr>
    <a:bodyPr rot="0" vert="horz"/>
    <a:lstStyle/>
    <a:p>
      <a:pPr>
        <a:defRPr lang="en-US" sz="1100" b="0" u="none" baseline="0">
          <a:solidFill>
            <a:srgbClr val="000000"/>
          </a:solidFill>
          <a:latin typeface="Calibri"/>
          <a:ea typeface="Calibri"/>
          <a:cs typeface="Calibri"/>
        </a:defRPr>
      </a:pPr>
      <a:endParaRPr lang="nl-NL"/>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4682B4"/>
            </a:solidFill>
          </c:spPr>
          <c:invertIfNegative val="0"/>
          <c:dPt>
            <c:idx val="0"/>
            <c:invertIfNegative val="0"/>
            <c:bubble3D val="0"/>
            <c:extLst>
              <c:ext xmlns:c16="http://schemas.microsoft.com/office/drawing/2014/chart" uri="{C3380CC4-5D6E-409C-BE32-E72D297353CC}">
                <c16:uniqueId val="{00000000-D323-48C8-9306-A51F7FA27494}"/>
              </c:ext>
            </c:extLst>
          </c:dPt>
          <c:dPt>
            <c:idx val="1"/>
            <c:invertIfNegative val="0"/>
            <c:bubble3D val="0"/>
            <c:spPr>
              <a:solidFill>
                <a:srgbClr val="9ACD32"/>
              </a:solidFill>
            </c:spPr>
            <c:extLst>
              <c:ext xmlns:c16="http://schemas.microsoft.com/office/drawing/2014/chart" uri="{C3380CC4-5D6E-409C-BE32-E72D297353CC}">
                <c16:uniqueId val="{00000002-D323-48C8-9306-A51F7FA27494}"/>
              </c:ext>
            </c:extLst>
          </c:dPt>
          <c:dPt>
            <c:idx val="2"/>
            <c:invertIfNegative val="0"/>
            <c:bubble3D val="0"/>
            <c:spPr>
              <a:solidFill>
                <a:srgbClr val="708090"/>
              </a:solidFill>
            </c:spPr>
            <c:extLst>
              <c:ext xmlns:c16="http://schemas.microsoft.com/office/drawing/2014/chart" uri="{C3380CC4-5D6E-409C-BE32-E72D297353CC}">
                <c16:uniqueId val="{00000004-D323-48C8-9306-A51F7FA27494}"/>
              </c:ext>
            </c:extLst>
          </c:dPt>
          <c:dPt>
            <c:idx val="3"/>
            <c:invertIfNegative val="0"/>
            <c:bubble3D val="0"/>
            <c:spPr>
              <a:solidFill>
                <a:srgbClr val="CD853F"/>
              </a:solidFill>
            </c:spPr>
            <c:extLst>
              <c:ext xmlns:c16="http://schemas.microsoft.com/office/drawing/2014/chart" uri="{C3380CC4-5D6E-409C-BE32-E72D297353CC}">
                <c16:uniqueId val="{00000006-D323-48C8-9306-A51F7FA27494}"/>
              </c:ext>
            </c:extLst>
          </c:dPt>
          <c:dPt>
            <c:idx val="4"/>
            <c:invertIfNegative val="0"/>
            <c:bubble3D val="0"/>
            <c:spPr>
              <a:solidFill>
                <a:srgbClr val="B22222"/>
              </a:solidFill>
            </c:spPr>
            <c:extLst>
              <c:ext xmlns:c16="http://schemas.microsoft.com/office/drawing/2014/chart" uri="{C3380CC4-5D6E-409C-BE32-E72D297353CC}">
                <c16:uniqueId val="{00000008-D323-48C8-9306-A51F7FA27494}"/>
              </c:ext>
            </c:extLst>
          </c:dPt>
          <c:dPt>
            <c:idx val="5"/>
            <c:invertIfNegative val="0"/>
            <c:bubble3D val="0"/>
            <c:spPr>
              <a:solidFill>
                <a:srgbClr val="FFA500"/>
              </a:solidFill>
            </c:spPr>
            <c:extLst>
              <c:ext xmlns:c16="http://schemas.microsoft.com/office/drawing/2014/chart" uri="{C3380CC4-5D6E-409C-BE32-E72D297353CC}">
                <c16:uniqueId val="{0000000A-D323-48C8-9306-A51F7FA27494}"/>
              </c:ext>
            </c:extLst>
          </c:dPt>
          <c:dPt>
            <c:idx val="6"/>
            <c:invertIfNegative val="0"/>
            <c:bubble3D val="0"/>
            <c:spPr>
              <a:solidFill>
                <a:srgbClr val="A1A1A1"/>
              </a:solidFill>
            </c:spPr>
            <c:extLst>
              <c:ext xmlns:c16="http://schemas.microsoft.com/office/drawing/2014/chart" uri="{C3380CC4-5D6E-409C-BE32-E72D297353CC}">
                <c16:uniqueId val="{0000000C-D323-48C8-9306-A51F7FA27494}"/>
              </c:ext>
            </c:extLst>
          </c:dPt>
          <c:dPt>
            <c:idx val="7"/>
            <c:invertIfNegative val="0"/>
            <c:bubble3D val="0"/>
            <c:spPr>
              <a:solidFill>
                <a:srgbClr val="FF4500"/>
              </a:solidFill>
            </c:spPr>
            <c:extLst>
              <c:ext xmlns:c16="http://schemas.microsoft.com/office/drawing/2014/chart" uri="{C3380CC4-5D6E-409C-BE32-E72D297353CC}">
                <c16:uniqueId val="{0000000E-D323-48C8-9306-A51F7FA27494}"/>
              </c:ext>
            </c:extLst>
          </c:dPt>
          <c:dPt>
            <c:idx val="8"/>
            <c:invertIfNegative val="0"/>
            <c:bubble3D val="0"/>
            <c:spPr>
              <a:solidFill>
                <a:srgbClr val="A0522D"/>
              </a:solidFill>
            </c:spPr>
            <c:extLst>
              <c:ext xmlns:c16="http://schemas.microsoft.com/office/drawing/2014/chart" uri="{C3380CC4-5D6E-409C-BE32-E72D297353CC}">
                <c16:uniqueId val="{00000010-D323-48C8-9306-A51F7FA27494}"/>
              </c:ext>
            </c:extLst>
          </c:dPt>
          <c:dLbls>
            <c:numFmt formatCode="0.0%" sourceLinked="0"/>
            <c:spPr>
              <a:noFill/>
              <a:ln>
                <a:noFill/>
              </a:ln>
              <a:effectLst/>
            </c:spPr>
            <c:txPr>
              <a:bodyPr rot="0" vert="horz"/>
              <a:lstStyle/>
              <a:p>
                <a:pPr algn="ctr">
                  <a:defRPr lang="en-US" sz="1400" b="1" u="none" baseline="0">
                    <a:latin typeface="Calibri"/>
                    <a:ea typeface="Calibri"/>
                    <a:cs typeface="Calibri"/>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'10 Vraag'!$B$34:$B$42</c:f>
              <c:strCache>
                <c:ptCount val="9"/>
                <c:pt idx="0">
                  <c:v>een collega heeft me enthousiast gemaakt</c:v>
                </c:pt>
                <c:pt idx="1">
                  <c:v>vanwege de inspirerende evenementen</c:v>
                </c:pt>
                <c:pt idx="2">
                  <c:v>het was een verrijking van mijn beroep</c:v>
                </c:pt>
                <c:pt idx="3">
                  <c:v>het werd me aangeboden tijdens een opleiding</c:v>
                </c:pt>
                <c:pt idx="4">
                  <c:v>omdat mijn werkgever het me aanbood</c:v>
                </c:pt>
                <c:pt idx="5">
                  <c:v>om mijn kennis te vergroten</c:v>
                </c:pt>
                <c:pt idx="6">
                  <c:v>om mijn netwerk te vergroten</c:v>
                </c:pt>
                <c:pt idx="7">
                  <c:v>vanwege het vakblad</c:v>
                </c:pt>
                <c:pt idx="8">
                  <c:v>anders of toelichting:</c:v>
                </c:pt>
              </c:strCache>
            </c:strRef>
          </c:cat>
          <c:val>
            <c:numRef>
              <c:f>'10 Vraag'!$C$34:$C$42</c:f>
              <c:numCache>
                <c:formatCode>0.0%</c:formatCode>
                <c:ptCount val="9"/>
                <c:pt idx="0">
                  <c:v>9.0909090909090898E-2</c:v>
                </c:pt>
                <c:pt idx="1">
                  <c:v>0.18181818181818199</c:v>
                </c:pt>
                <c:pt idx="2">
                  <c:v>0.28409090909090901</c:v>
                </c:pt>
                <c:pt idx="3">
                  <c:v>0.11363636363636399</c:v>
                </c:pt>
                <c:pt idx="4">
                  <c:v>0.11363636363636399</c:v>
                </c:pt>
                <c:pt idx="5">
                  <c:v>0.53409090909090895</c:v>
                </c:pt>
                <c:pt idx="6">
                  <c:v>0.35227272727272702</c:v>
                </c:pt>
                <c:pt idx="7">
                  <c:v>0.42045454545454503</c:v>
                </c:pt>
                <c:pt idx="8">
                  <c:v>0.15909090909090901</c:v>
                </c:pt>
              </c:numCache>
            </c:numRef>
          </c:val>
          <c:extLst>
            <c:ext xmlns:c16="http://schemas.microsoft.com/office/drawing/2014/chart" uri="{C3380CC4-5D6E-409C-BE32-E72D297353CC}">
              <c16:uniqueId val="{00000011-D323-48C8-9306-A51F7FA27494}"/>
            </c:ext>
          </c:extLst>
        </c:ser>
        <c:dLbls>
          <c:showLegendKey val="0"/>
          <c:showVal val="0"/>
          <c:showCatName val="0"/>
          <c:showSerName val="0"/>
          <c:showPercent val="0"/>
          <c:showBubbleSize val="0"/>
        </c:dLbls>
        <c:gapWidth val="40"/>
        <c:axId val="124945856"/>
        <c:axId val="99153320"/>
      </c:barChart>
      <c:catAx>
        <c:axId val="124945856"/>
        <c:scaling>
          <c:orientation val="minMax"/>
        </c:scaling>
        <c:delete val="0"/>
        <c:axPos val="b"/>
        <c:numFmt formatCode="General" sourceLinked="1"/>
        <c:majorTickMark val="in"/>
        <c:minorTickMark val="none"/>
        <c:tickLblPos val="nextTo"/>
        <c:spPr>
          <a:ln>
            <a:noFill/>
          </a:ln>
        </c:spPr>
        <c:crossAx val="99153320"/>
        <c:crosses val="autoZero"/>
        <c:auto val="0"/>
        <c:lblAlgn val="ctr"/>
        <c:lblOffset val="100"/>
        <c:noMultiLvlLbl val="0"/>
      </c:catAx>
      <c:valAx>
        <c:axId val="99153320"/>
        <c:scaling>
          <c:orientation val="minMax"/>
          <c:max val="0.60000000000000009"/>
          <c:min val="0"/>
        </c:scaling>
        <c:delete val="0"/>
        <c:axPos val="l"/>
        <c:majorGridlines>
          <c:spPr>
            <a:ln w="12700">
              <a:solidFill>
                <a:srgbClr val="D3D3D3"/>
              </a:solidFill>
            </a:ln>
          </c:spPr>
        </c:majorGridlines>
        <c:title>
          <c:tx>
            <c:rich>
              <a:bodyPr rot="-5400000" vert="horz"/>
              <a:lstStyle/>
              <a:p>
                <a:pPr algn="ctr">
                  <a:defRPr/>
                </a:pPr>
                <a:r>
                  <a:rPr lang="en-US"/>
                  <a:t>Percentage</a:t>
                </a:r>
              </a:p>
            </c:rich>
          </c:tx>
          <c:overlay val="0"/>
          <c:spPr>
            <a:noFill/>
            <a:ln>
              <a:noFill/>
            </a:ln>
          </c:spPr>
        </c:title>
        <c:numFmt formatCode="0%" sourceLinked="0"/>
        <c:majorTickMark val="in"/>
        <c:minorTickMark val="none"/>
        <c:tickLblPos val="nextTo"/>
        <c:spPr>
          <a:ln>
            <a:noFill/>
          </a:ln>
        </c:spPr>
        <c:crossAx val="124945856"/>
        <c:crosses val="autoZero"/>
        <c:crossBetween val="between"/>
      </c:valAx>
      <c:spPr>
        <a:solidFill>
          <a:srgbClr val="FFFFFF"/>
        </a:solidFill>
        <a:ln w="12700">
          <a:noFill/>
        </a:ln>
      </c:spPr>
    </c:plotArea>
    <c:plotVisOnly val="0"/>
    <c:dispBlanksAs val="gap"/>
    <c:showDLblsOverMax val="0"/>
  </c:chart>
  <c:txPr>
    <a:bodyPr rot="0" vert="horz"/>
    <a:lstStyle/>
    <a:p>
      <a:pPr>
        <a:defRPr lang="en-US" sz="1100" b="0" u="none" baseline="0">
          <a:solidFill>
            <a:srgbClr val="000000"/>
          </a:solidFill>
          <a:latin typeface="Calibri"/>
          <a:ea typeface="Calibri"/>
          <a:cs typeface="Calibri"/>
        </a:defRPr>
      </a:pPr>
      <a:endParaRPr lang="nl-NL"/>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4682B4"/>
            </a:solidFill>
          </c:spPr>
          <c:invertIfNegative val="0"/>
          <c:dPt>
            <c:idx val="0"/>
            <c:invertIfNegative val="0"/>
            <c:bubble3D val="0"/>
            <c:extLst>
              <c:ext xmlns:c16="http://schemas.microsoft.com/office/drawing/2014/chart" uri="{C3380CC4-5D6E-409C-BE32-E72D297353CC}">
                <c16:uniqueId val="{00000000-B0FA-4C49-BE3E-08093F94F94F}"/>
              </c:ext>
            </c:extLst>
          </c:dPt>
          <c:dPt>
            <c:idx val="1"/>
            <c:invertIfNegative val="0"/>
            <c:bubble3D val="0"/>
            <c:spPr>
              <a:solidFill>
                <a:srgbClr val="9ACD32"/>
              </a:solidFill>
            </c:spPr>
            <c:extLst>
              <c:ext xmlns:c16="http://schemas.microsoft.com/office/drawing/2014/chart" uri="{C3380CC4-5D6E-409C-BE32-E72D297353CC}">
                <c16:uniqueId val="{00000002-B0FA-4C49-BE3E-08093F94F94F}"/>
              </c:ext>
            </c:extLst>
          </c:dPt>
          <c:dPt>
            <c:idx val="2"/>
            <c:invertIfNegative val="0"/>
            <c:bubble3D val="0"/>
            <c:spPr>
              <a:solidFill>
                <a:srgbClr val="708090"/>
              </a:solidFill>
            </c:spPr>
            <c:extLst>
              <c:ext xmlns:c16="http://schemas.microsoft.com/office/drawing/2014/chart" uri="{C3380CC4-5D6E-409C-BE32-E72D297353CC}">
                <c16:uniqueId val="{00000004-B0FA-4C49-BE3E-08093F94F94F}"/>
              </c:ext>
            </c:extLst>
          </c:dPt>
          <c:dPt>
            <c:idx val="3"/>
            <c:invertIfNegative val="0"/>
            <c:bubble3D val="0"/>
            <c:spPr>
              <a:solidFill>
                <a:srgbClr val="CD853F"/>
              </a:solidFill>
            </c:spPr>
            <c:extLst>
              <c:ext xmlns:c16="http://schemas.microsoft.com/office/drawing/2014/chart" uri="{C3380CC4-5D6E-409C-BE32-E72D297353CC}">
                <c16:uniqueId val="{00000006-B0FA-4C49-BE3E-08093F94F94F}"/>
              </c:ext>
            </c:extLst>
          </c:dPt>
          <c:dPt>
            <c:idx val="4"/>
            <c:invertIfNegative val="0"/>
            <c:bubble3D val="0"/>
            <c:spPr>
              <a:solidFill>
                <a:srgbClr val="B22222"/>
              </a:solidFill>
            </c:spPr>
            <c:extLst>
              <c:ext xmlns:c16="http://schemas.microsoft.com/office/drawing/2014/chart" uri="{C3380CC4-5D6E-409C-BE32-E72D297353CC}">
                <c16:uniqueId val="{00000008-B0FA-4C49-BE3E-08093F94F94F}"/>
              </c:ext>
            </c:extLst>
          </c:dPt>
          <c:dPt>
            <c:idx val="5"/>
            <c:invertIfNegative val="0"/>
            <c:bubble3D val="0"/>
            <c:spPr>
              <a:solidFill>
                <a:srgbClr val="FFA500"/>
              </a:solidFill>
            </c:spPr>
            <c:extLst>
              <c:ext xmlns:c16="http://schemas.microsoft.com/office/drawing/2014/chart" uri="{C3380CC4-5D6E-409C-BE32-E72D297353CC}">
                <c16:uniqueId val="{0000000A-B0FA-4C49-BE3E-08093F94F94F}"/>
              </c:ext>
            </c:extLst>
          </c:dPt>
          <c:dLbls>
            <c:numFmt formatCode="0.0%" sourceLinked="0"/>
            <c:spPr>
              <a:noFill/>
              <a:ln>
                <a:noFill/>
              </a:ln>
              <a:effectLst/>
            </c:spPr>
            <c:txPr>
              <a:bodyPr rot="0" vert="horz"/>
              <a:lstStyle/>
              <a:p>
                <a:pPr algn="ctr">
                  <a:defRPr lang="en-US" sz="1400" b="1" u="none" baseline="0">
                    <a:latin typeface="Calibri"/>
                    <a:ea typeface="Calibri"/>
                    <a:cs typeface="Calibri"/>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'3 Vraag'!$B$34:$B$39</c:f>
              <c:strCache>
                <c:ptCount val="6"/>
                <c:pt idx="0">
                  <c:v>er waren voldoende evenementen</c:v>
                </c:pt>
                <c:pt idx="1">
                  <c:v>het vakblad was interessant</c:v>
                </c:pt>
                <c:pt idx="2">
                  <c:v>de vereniging bood een goed netwerk</c:v>
                </c:pt>
                <c:pt idx="3">
                  <c:v>ik kon mijn kennis delen</c:v>
                </c:pt>
                <c:pt idx="4">
                  <c:v>ik kon kennis opdoen</c:v>
                </c:pt>
                <c:pt idx="5">
                  <c:v>Anders of toelichting: </c:v>
                </c:pt>
              </c:strCache>
            </c:strRef>
          </c:cat>
          <c:val>
            <c:numRef>
              <c:f>'3 Vraag'!$C$34:$C$39</c:f>
              <c:numCache>
                <c:formatCode>0.0%</c:formatCode>
                <c:ptCount val="6"/>
                <c:pt idx="0">
                  <c:v>0.24719101123595499</c:v>
                </c:pt>
                <c:pt idx="1">
                  <c:v>0.57303370786516905</c:v>
                </c:pt>
                <c:pt idx="2">
                  <c:v>0.26966292134831499</c:v>
                </c:pt>
                <c:pt idx="3">
                  <c:v>8.98876404494382E-2</c:v>
                </c:pt>
                <c:pt idx="4">
                  <c:v>0.51685393258427004</c:v>
                </c:pt>
                <c:pt idx="5">
                  <c:v>0.235955056179775</c:v>
                </c:pt>
              </c:numCache>
            </c:numRef>
          </c:val>
          <c:extLst>
            <c:ext xmlns:c16="http://schemas.microsoft.com/office/drawing/2014/chart" uri="{C3380CC4-5D6E-409C-BE32-E72D297353CC}">
              <c16:uniqueId val="{0000000B-B0FA-4C49-BE3E-08093F94F94F}"/>
            </c:ext>
          </c:extLst>
        </c:ser>
        <c:dLbls>
          <c:showLegendKey val="0"/>
          <c:showVal val="0"/>
          <c:showCatName val="0"/>
          <c:showSerName val="0"/>
          <c:showPercent val="0"/>
          <c:showBubbleSize val="0"/>
        </c:dLbls>
        <c:gapWidth val="40"/>
        <c:axId val="135395312"/>
        <c:axId val="135394920"/>
      </c:barChart>
      <c:catAx>
        <c:axId val="135395312"/>
        <c:scaling>
          <c:orientation val="minMax"/>
        </c:scaling>
        <c:delete val="0"/>
        <c:axPos val="b"/>
        <c:numFmt formatCode="General" sourceLinked="1"/>
        <c:majorTickMark val="in"/>
        <c:minorTickMark val="none"/>
        <c:tickLblPos val="nextTo"/>
        <c:spPr>
          <a:ln>
            <a:noFill/>
          </a:ln>
        </c:spPr>
        <c:crossAx val="135394920"/>
        <c:crosses val="autoZero"/>
        <c:auto val="0"/>
        <c:lblAlgn val="ctr"/>
        <c:lblOffset val="100"/>
        <c:noMultiLvlLbl val="0"/>
      </c:catAx>
      <c:valAx>
        <c:axId val="135394920"/>
        <c:scaling>
          <c:orientation val="minMax"/>
          <c:max val="0.70000000000000007"/>
          <c:min val="0"/>
        </c:scaling>
        <c:delete val="0"/>
        <c:axPos val="l"/>
        <c:majorGridlines>
          <c:spPr>
            <a:ln w="12700">
              <a:solidFill>
                <a:srgbClr val="D3D3D3"/>
              </a:solidFill>
            </a:ln>
          </c:spPr>
        </c:majorGridlines>
        <c:title>
          <c:tx>
            <c:rich>
              <a:bodyPr rot="-5400000" vert="horz"/>
              <a:lstStyle/>
              <a:p>
                <a:pPr algn="ctr">
                  <a:defRPr/>
                </a:pPr>
                <a:r>
                  <a:rPr lang="en-US"/>
                  <a:t>Percentage</a:t>
                </a:r>
              </a:p>
            </c:rich>
          </c:tx>
          <c:overlay val="0"/>
          <c:spPr>
            <a:noFill/>
            <a:ln>
              <a:noFill/>
            </a:ln>
          </c:spPr>
        </c:title>
        <c:numFmt formatCode="0%" sourceLinked="0"/>
        <c:majorTickMark val="in"/>
        <c:minorTickMark val="none"/>
        <c:tickLblPos val="nextTo"/>
        <c:spPr>
          <a:ln>
            <a:noFill/>
          </a:ln>
        </c:spPr>
        <c:crossAx val="135395312"/>
        <c:crosses val="autoZero"/>
        <c:crossBetween val="between"/>
      </c:valAx>
      <c:spPr>
        <a:solidFill>
          <a:srgbClr val="FFFFFF"/>
        </a:solidFill>
        <a:ln w="12700">
          <a:noFill/>
        </a:ln>
      </c:spPr>
    </c:plotArea>
    <c:plotVisOnly val="0"/>
    <c:dispBlanksAs val="gap"/>
    <c:showDLblsOverMax val="0"/>
  </c:chart>
  <c:txPr>
    <a:bodyPr rot="0" vert="horz"/>
    <a:lstStyle/>
    <a:p>
      <a:pPr>
        <a:defRPr lang="en-US" sz="1100" b="0" u="none" baseline="0">
          <a:solidFill>
            <a:srgbClr val="000000"/>
          </a:solidFill>
          <a:latin typeface="Calibri"/>
          <a:ea typeface="Calibri"/>
          <a:cs typeface="Calibri"/>
        </a:defRPr>
      </a:pPr>
      <a:endParaRPr lang="nl-NL"/>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4682B4"/>
            </a:solidFill>
          </c:spPr>
          <c:invertIfNegative val="0"/>
          <c:dPt>
            <c:idx val="0"/>
            <c:invertIfNegative val="0"/>
            <c:bubble3D val="0"/>
            <c:extLst>
              <c:ext xmlns:c16="http://schemas.microsoft.com/office/drawing/2014/chart" uri="{C3380CC4-5D6E-409C-BE32-E72D297353CC}">
                <c16:uniqueId val="{00000000-22B8-4142-AB88-5846891A05BD}"/>
              </c:ext>
            </c:extLst>
          </c:dPt>
          <c:dPt>
            <c:idx val="1"/>
            <c:invertIfNegative val="0"/>
            <c:bubble3D val="0"/>
            <c:spPr>
              <a:solidFill>
                <a:srgbClr val="9ACD32"/>
              </a:solidFill>
            </c:spPr>
            <c:extLst>
              <c:ext xmlns:c16="http://schemas.microsoft.com/office/drawing/2014/chart" uri="{C3380CC4-5D6E-409C-BE32-E72D297353CC}">
                <c16:uniqueId val="{00000002-22B8-4142-AB88-5846891A05BD}"/>
              </c:ext>
            </c:extLst>
          </c:dPt>
          <c:dPt>
            <c:idx val="2"/>
            <c:invertIfNegative val="0"/>
            <c:bubble3D val="0"/>
            <c:spPr>
              <a:solidFill>
                <a:srgbClr val="708090"/>
              </a:solidFill>
            </c:spPr>
            <c:extLst>
              <c:ext xmlns:c16="http://schemas.microsoft.com/office/drawing/2014/chart" uri="{C3380CC4-5D6E-409C-BE32-E72D297353CC}">
                <c16:uniqueId val="{00000004-22B8-4142-AB88-5846891A05BD}"/>
              </c:ext>
            </c:extLst>
          </c:dPt>
          <c:dPt>
            <c:idx val="3"/>
            <c:invertIfNegative val="0"/>
            <c:bubble3D val="0"/>
            <c:spPr>
              <a:solidFill>
                <a:srgbClr val="CD853F"/>
              </a:solidFill>
            </c:spPr>
            <c:extLst>
              <c:ext xmlns:c16="http://schemas.microsoft.com/office/drawing/2014/chart" uri="{C3380CC4-5D6E-409C-BE32-E72D297353CC}">
                <c16:uniqueId val="{00000006-22B8-4142-AB88-5846891A05BD}"/>
              </c:ext>
            </c:extLst>
          </c:dPt>
          <c:dPt>
            <c:idx val="4"/>
            <c:invertIfNegative val="0"/>
            <c:bubble3D val="0"/>
            <c:spPr>
              <a:solidFill>
                <a:srgbClr val="B22222"/>
              </a:solidFill>
            </c:spPr>
            <c:extLst>
              <c:ext xmlns:c16="http://schemas.microsoft.com/office/drawing/2014/chart" uri="{C3380CC4-5D6E-409C-BE32-E72D297353CC}">
                <c16:uniqueId val="{00000008-22B8-4142-AB88-5846891A05BD}"/>
              </c:ext>
            </c:extLst>
          </c:dPt>
          <c:dPt>
            <c:idx val="5"/>
            <c:invertIfNegative val="0"/>
            <c:bubble3D val="0"/>
            <c:spPr>
              <a:solidFill>
                <a:srgbClr val="FFA500"/>
              </a:solidFill>
            </c:spPr>
            <c:extLst>
              <c:ext xmlns:c16="http://schemas.microsoft.com/office/drawing/2014/chart" uri="{C3380CC4-5D6E-409C-BE32-E72D297353CC}">
                <c16:uniqueId val="{0000000A-22B8-4142-AB88-5846891A05BD}"/>
              </c:ext>
            </c:extLst>
          </c:dPt>
          <c:dPt>
            <c:idx val="6"/>
            <c:invertIfNegative val="0"/>
            <c:bubble3D val="0"/>
            <c:spPr>
              <a:solidFill>
                <a:srgbClr val="A1A1A1"/>
              </a:solidFill>
            </c:spPr>
            <c:extLst>
              <c:ext xmlns:c16="http://schemas.microsoft.com/office/drawing/2014/chart" uri="{C3380CC4-5D6E-409C-BE32-E72D297353CC}">
                <c16:uniqueId val="{0000000C-22B8-4142-AB88-5846891A05BD}"/>
              </c:ext>
            </c:extLst>
          </c:dPt>
          <c:dPt>
            <c:idx val="7"/>
            <c:invertIfNegative val="0"/>
            <c:bubble3D val="0"/>
            <c:spPr>
              <a:solidFill>
                <a:srgbClr val="FF4500"/>
              </a:solidFill>
            </c:spPr>
            <c:extLst>
              <c:ext xmlns:c16="http://schemas.microsoft.com/office/drawing/2014/chart" uri="{C3380CC4-5D6E-409C-BE32-E72D297353CC}">
                <c16:uniqueId val="{0000000E-22B8-4142-AB88-5846891A05BD}"/>
              </c:ext>
            </c:extLst>
          </c:dPt>
          <c:dPt>
            <c:idx val="8"/>
            <c:invertIfNegative val="0"/>
            <c:bubble3D val="0"/>
            <c:spPr>
              <a:solidFill>
                <a:srgbClr val="A0522D"/>
              </a:solidFill>
            </c:spPr>
            <c:extLst>
              <c:ext xmlns:c16="http://schemas.microsoft.com/office/drawing/2014/chart" uri="{C3380CC4-5D6E-409C-BE32-E72D297353CC}">
                <c16:uniqueId val="{00000010-22B8-4142-AB88-5846891A05BD}"/>
              </c:ext>
            </c:extLst>
          </c:dPt>
          <c:dPt>
            <c:idx val="9"/>
            <c:invertIfNegative val="0"/>
            <c:bubble3D val="0"/>
            <c:spPr>
              <a:solidFill>
                <a:srgbClr val="FFD700"/>
              </a:solidFill>
            </c:spPr>
            <c:extLst>
              <c:ext xmlns:c16="http://schemas.microsoft.com/office/drawing/2014/chart" uri="{C3380CC4-5D6E-409C-BE32-E72D297353CC}">
                <c16:uniqueId val="{00000012-22B8-4142-AB88-5846891A05BD}"/>
              </c:ext>
            </c:extLst>
          </c:dPt>
          <c:dLbls>
            <c:numFmt formatCode="0.0%" sourceLinked="0"/>
            <c:spPr>
              <a:noFill/>
              <a:ln>
                <a:noFill/>
              </a:ln>
              <a:effectLst/>
            </c:spPr>
            <c:txPr>
              <a:bodyPr rot="0" vert="horz"/>
              <a:lstStyle/>
              <a:p>
                <a:pPr algn="ctr">
                  <a:defRPr lang="en-US" sz="1400" b="1" u="none" baseline="0">
                    <a:latin typeface="Calibri"/>
                    <a:ea typeface="Calibri"/>
                    <a:cs typeface="Calibri"/>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 Vraag'!$B$34:$B$43</c:f>
              <c:strCache>
                <c:ptCount val="10"/>
                <c:pt idx="0">
                  <c:v>ik ga met pensioen/stop met werken</c:v>
                </c:pt>
                <c:pt idx="1">
                  <c:v>ik ben werkzoekend (geworden)</c:v>
                </c:pt>
                <c:pt idx="2">
                  <c:v>ik werk niet meer in het vakgebied</c:v>
                </c:pt>
                <c:pt idx="3">
                  <c:v>ik vind het lidmaatschap te duur geworden</c:v>
                </c:pt>
                <c:pt idx="4">
                  <c:v>ik zie geen reden meer om lid te zijn</c:v>
                </c:pt>
                <c:pt idx="5">
                  <c:v>op mijn expertisegebied zie ik geen activiteiten</c:v>
                </c:pt>
                <c:pt idx="6">
                  <c:v>het tijdschrift heeft niet meer mijn interesse</c:v>
                </c:pt>
                <c:pt idx="7">
                  <c:v>de vereniging heeft voor mij geen toegevoegde waarde</c:v>
                </c:pt>
                <c:pt idx="8">
                  <c:v>de nieuwsbrieven zijn niet nuttig</c:v>
                </c:pt>
                <c:pt idx="9">
                  <c:v>ik stap over naar een andere beroepsvereniging, nl:</c:v>
                </c:pt>
              </c:strCache>
            </c:strRef>
          </c:cat>
          <c:val>
            <c:numRef>
              <c:f>'1 Vraag'!$C$34:$C$43</c:f>
              <c:numCache>
                <c:formatCode>0.0%</c:formatCode>
                <c:ptCount val="10"/>
                <c:pt idx="0">
                  <c:v>0.33707865168539303</c:v>
                </c:pt>
                <c:pt idx="1">
                  <c:v>4.49438202247191E-2</c:v>
                </c:pt>
                <c:pt idx="2">
                  <c:v>0.235955056179775</c:v>
                </c:pt>
                <c:pt idx="3">
                  <c:v>0.37078651685393299</c:v>
                </c:pt>
                <c:pt idx="4">
                  <c:v>0.30337078651685401</c:v>
                </c:pt>
                <c:pt idx="5">
                  <c:v>0.16853932584269701</c:v>
                </c:pt>
                <c:pt idx="6">
                  <c:v>0.17977528089887601</c:v>
                </c:pt>
                <c:pt idx="7">
                  <c:v>0.29213483146067398</c:v>
                </c:pt>
                <c:pt idx="8">
                  <c:v>5.6179775280898903E-2</c:v>
                </c:pt>
                <c:pt idx="9">
                  <c:v>3.3707865168539297E-2</c:v>
                </c:pt>
              </c:numCache>
            </c:numRef>
          </c:val>
          <c:extLst>
            <c:ext xmlns:c16="http://schemas.microsoft.com/office/drawing/2014/chart" uri="{C3380CC4-5D6E-409C-BE32-E72D297353CC}">
              <c16:uniqueId val="{00000013-22B8-4142-AB88-5846891A05BD}"/>
            </c:ext>
          </c:extLst>
        </c:ser>
        <c:dLbls>
          <c:showLegendKey val="0"/>
          <c:showVal val="0"/>
          <c:showCatName val="0"/>
          <c:showSerName val="0"/>
          <c:showPercent val="0"/>
          <c:showBubbleSize val="0"/>
        </c:dLbls>
        <c:gapWidth val="40"/>
        <c:axId val="135392960"/>
        <c:axId val="135390608"/>
      </c:barChart>
      <c:catAx>
        <c:axId val="135392960"/>
        <c:scaling>
          <c:orientation val="minMax"/>
        </c:scaling>
        <c:delete val="0"/>
        <c:axPos val="b"/>
        <c:numFmt formatCode="General" sourceLinked="1"/>
        <c:majorTickMark val="in"/>
        <c:minorTickMark val="none"/>
        <c:tickLblPos val="nextTo"/>
        <c:spPr>
          <a:ln>
            <a:noFill/>
          </a:ln>
        </c:spPr>
        <c:crossAx val="135390608"/>
        <c:crosses val="autoZero"/>
        <c:auto val="0"/>
        <c:lblAlgn val="ctr"/>
        <c:lblOffset val="100"/>
        <c:noMultiLvlLbl val="0"/>
      </c:catAx>
      <c:valAx>
        <c:axId val="135390608"/>
        <c:scaling>
          <c:orientation val="minMax"/>
          <c:max val="0.5"/>
          <c:min val="0"/>
        </c:scaling>
        <c:delete val="0"/>
        <c:axPos val="l"/>
        <c:majorGridlines>
          <c:spPr>
            <a:ln w="12700">
              <a:solidFill>
                <a:srgbClr val="D3D3D3"/>
              </a:solidFill>
            </a:ln>
          </c:spPr>
        </c:majorGridlines>
        <c:title>
          <c:tx>
            <c:rich>
              <a:bodyPr rot="-5400000" vert="horz"/>
              <a:lstStyle/>
              <a:p>
                <a:pPr algn="ctr">
                  <a:defRPr/>
                </a:pPr>
                <a:r>
                  <a:rPr lang="en-US"/>
                  <a:t>Percentage</a:t>
                </a:r>
              </a:p>
            </c:rich>
          </c:tx>
          <c:overlay val="0"/>
          <c:spPr>
            <a:noFill/>
            <a:ln>
              <a:noFill/>
            </a:ln>
          </c:spPr>
        </c:title>
        <c:numFmt formatCode="0%" sourceLinked="0"/>
        <c:majorTickMark val="in"/>
        <c:minorTickMark val="none"/>
        <c:tickLblPos val="nextTo"/>
        <c:spPr>
          <a:ln>
            <a:noFill/>
          </a:ln>
        </c:spPr>
        <c:crossAx val="135392960"/>
        <c:crosses val="autoZero"/>
        <c:crossBetween val="between"/>
      </c:valAx>
      <c:spPr>
        <a:solidFill>
          <a:srgbClr val="FFFFFF"/>
        </a:solidFill>
        <a:ln w="12700">
          <a:noFill/>
        </a:ln>
      </c:spPr>
    </c:plotArea>
    <c:plotVisOnly val="0"/>
    <c:dispBlanksAs val="gap"/>
    <c:showDLblsOverMax val="0"/>
  </c:chart>
  <c:txPr>
    <a:bodyPr rot="0" vert="horz"/>
    <a:lstStyle/>
    <a:p>
      <a:pPr>
        <a:defRPr lang="en-US" sz="1100" b="0" u="none" baseline="0">
          <a:solidFill>
            <a:srgbClr val="000000"/>
          </a:solidFill>
          <a:latin typeface="Calibri"/>
          <a:ea typeface="Calibri"/>
          <a:cs typeface="Calibri"/>
        </a:defRPr>
      </a:pPr>
      <a:endParaRPr lang="nl-NL"/>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4682B4"/>
            </a:solidFill>
          </c:spPr>
          <c:invertIfNegative val="0"/>
          <c:dPt>
            <c:idx val="0"/>
            <c:invertIfNegative val="0"/>
            <c:bubble3D val="0"/>
            <c:extLst>
              <c:ext xmlns:c16="http://schemas.microsoft.com/office/drawing/2014/chart" uri="{C3380CC4-5D6E-409C-BE32-E72D297353CC}">
                <c16:uniqueId val="{00000000-89E1-46B0-A279-0A949FB86ECC}"/>
              </c:ext>
            </c:extLst>
          </c:dPt>
          <c:dPt>
            <c:idx val="1"/>
            <c:invertIfNegative val="0"/>
            <c:bubble3D val="0"/>
            <c:spPr>
              <a:solidFill>
                <a:srgbClr val="9ACD32"/>
              </a:solidFill>
            </c:spPr>
            <c:extLst>
              <c:ext xmlns:c16="http://schemas.microsoft.com/office/drawing/2014/chart" uri="{C3380CC4-5D6E-409C-BE32-E72D297353CC}">
                <c16:uniqueId val="{00000002-89E1-46B0-A279-0A949FB86ECC}"/>
              </c:ext>
            </c:extLst>
          </c:dPt>
          <c:dPt>
            <c:idx val="2"/>
            <c:invertIfNegative val="0"/>
            <c:bubble3D val="0"/>
            <c:spPr>
              <a:solidFill>
                <a:srgbClr val="708090"/>
              </a:solidFill>
            </c:spPr>
            <c:extLst>
              <c:ext xmlns:c16="http://schemas.microsoft.com/office/drawing/2014/chart" uri="{C3380CC4-5D6E-409C-BE32-E72D297353CC}">
                <c16:uniqueId val="{00000004-89E1-46B0-A279-0A949FB86ECC}"/>
              </c:ext>
            </c:extLst>
          </c:dPt>
          <c:dPt>
            <c:idx val="3"/>
            <c:invertIfNegative val="0"/>
            <c:bubble3D val="0"/>
            <c:spPr>
              <a:solidFill>
                <a:srgbClr val="CD853F"/>
              </a:solidFill>
            </c:spPr>
            <c:extLst>
              <c:ext xmlns:c16="http://schemas.microsoft.com/office/drawing/2014/chart" uri="{C3380CC4-5D6E-409C-BE32-E72D297353CC}">
                <c16:uniqueId val="{00000006-89E1-46B0-A279-0A949FB86ECC}"/>
              </c:ext>
            </c:extLst>
          </c:dPt>
          <c:dPt>
            <c:idx val="4"/>
            <c:invertIfNegative val="0"/>
            <c:bubble3D val="0"/>
            <c:spPr>
              <a:solidFill>
                <a:srgbClr val="B22222"/>
              </a:solidFill>
            </c:spPr>
            <c:extLst>
              <c:ext xmlns:c16="http://schemas.microsoft.com/office/drawing/2014/chart" uri="{C3380CC4-5D6E-409C-BE32-E72D297353CC}">
                <c16:uniqueId val="{00000008-89E1-46B0-A279-0A949FB86ECC}"/>
              </c:ext>
            </c:extLst>
          </c:dPt>
          <c:dLbls>
            <c:numFmt formatCode="0.0%" sourceLinked="0"/>
            <c:spPr>
              <a:noFill/>
              <a:ln>
                <a:noFill/>
              </a:ln>
              <a:effectLst/>
            </c:spPr>
            <c:txPr>
              <a:bodyPr rot="0" vert="horz"/>
              <a:lstStyle/>
              <a:p>
                <a:pPr algn="ctr">
                  <a:defRPr lang="en-US" sz="1400" b="1" u="none" baseline="0">
                    <a:latin typeface="Calibri"/>
                    <a:ea typeface="Calibri"/>
                    <a:cs typeface="Calibri"/>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'4 Vraag'!$B$34:$B$38</c:f>
              <c:strCache>
                <c:ptCount val="5"/>
                <c:pt idx="0">
                  <c:v>ik had er eigenlijk niks aan</c:v>
                </c:pt>
                <c:pt idx="1">
                  <c:v>het had een beetje toegevoegde waarde</c:v>
                </c:pt>
                <c:pt idx="2">
                  <c:v>het was wel prima</c:v>
                </c:pt>
                <c:pt idx="3">
                  <c:v>het had echt toegevoegde waarde</c:v>
                </c:pt>
                <c:pt idx="4">
                  <c:v>het heeft me daadwerkelijk geholpen in mijn vak</c:v>
                </c:pt>
              </c:strCache>
            </c:strRef>
          </c:cat>
          <c:val>
            <c:numRef>
              <c:f>'4 Vraag'!$C$34:$C$38</c:f>
              <c:numCache>
                <c:formatCode>0.0%</c:formatCode>
                <c:ptCount val="5"/>
                <c:pt idx="0">
                  <c:v>0.14444444444444399</c:v>
                </c:pt>
                <c:pt idx="1">
                  <c:v>0.28888888888888897</c:v>
                </c:pt>
                <c:pt idx="2">
                  <c:v>0.36666666666666697</c:v>
                </c:pt>
                <c:pt idx="3">
                  <c:v>0.14444444444444399</c:v>
                </c:pt>
                <c:pt idx="4">
                  <c:v>5.5555555555555601E-2</c:v>
                </c:pt>
              </c:numCache>
            </c:numRef>
          </c:val>
          <c:extLst>
            <c:ext xmlns:c16="http://schemas.microsoft.com/office/drawing/2014/chart" uri="{C3380CC4-5D6E-409C-BE32-E72D297353CC}">
              <c16:uniqueId val="{00000009-89E1-46B0-A279-0A949FB86ECC}"/>
            </c:ext>
          </c:extLst>
        </c:ser>
        <c:dLbls>
          <c:showLegendKey val="0"/>
          <c:showVal val="0"/>
          <c:showCatName val="0"/>
          <c:showSerName val="0"/>
          <c:showPercent val="0"/>
          <c:showBubbleSize val="0"/>
        </c:dLbls>
        <c:gapWidth val="40"/>
        <c:axId val="135395704"/>
        <c:axId val="135392568"/>
      </c:barChart>
      <c:catAx>
        <c:axId val="135395704"/>
        <c:scaling>
          <c:orientation val="minMax"/>
        </c:scaling>
        <c:delete val="0"/>
        <c:axPos val="b"/>
        <c:numFmt formatCode="General" sourceLinked="1"/>
        <c:majorTickMark val="in"/>
        <c:minorTickMark val="none"/>
        <c:tickLblPos val="nextTo"/>
        <c:spPr>
          <a:ln>
            <a:noFill/>
          </a:ln>
        </c:spPr>
        <c:txPr>
          <a:bodyPr/>
          <a:lstStyle/>
          <a:p>
            <a:pPr>
              <a:defRPr sz="1200"/>
            </a:pPr>
            <a:endParaRPr lang="nl-NL"/>
          </a:p>
        </c:txPr>
        <c:crossAx val="135392568"/>
        <c:crosses val="autoZero"/>
        <c:auto val="0"/>
        <c:lblAlgn val="ctr"/>
        <c:lblOffset val="100"/>
        <c:noMultiLvlLbl val="0"/>
      </c:catAx>
      <c:valAx>
        <c:axId val="135392568"/>
        <c:scaling>
          <c:orientation val="minMax"/>
          <c:max val="0.5"/>
          <c:min val="0"/>
        </c:scaling>
        <c:delete val="0"/>
        <c:axPos val="l"/>
        <c:majorGridlines>
          <c:spPr>
            <a:ln w="12700">
              <a:solidFill>
                <a:srgbClr val="D3D3D3"/>
              </a:solidFill>
            </a:ln>
          </c:spPr>
        </c:majorGridlines>
        <c:title>
          <c:tx>
            <c:rich>
              <a:bodyPr rot="-5400000" vert="horz"/>
              <a:lstStyle/>
              <a:p>
                <a:pPr algn="ctr">
                  <a:defRPr/>
                </a:pPr>
                <a:r>
                  <a:rPr lang="en-US"/>
                  <a:t>Percentage</a:t>
                </a:r>
              </a:p>
            </c:rich>
          </c:tx>
          <c:overlay val="0"/>
          <c:spPr>
            <a:noFill/>
            <a:ln>
              <a:noFill/>
            </a:ln>
          </c:spPr>
        </c:title>
        <c:numFmt formatCode="0%" sourceLinked="0"/>
        <c:majorTickMark val="in"/>
        <c:minorTickMark val="none"/>
        <c:tickLblPos val="nextTo"/>
        <c:spPr>
          <a:ln>
            <a:noFill/>
          </a:ln>
        </c:spPr>
        <c:crossAx val="135395704"/>
        <c:crosses val="autoZero"/>
        <c:crossBetween val="between"/>
      </c:valAx>
      <c:spPr>
        <a:solidFill>
          <a:srgbClr val="FFFFFF"/>
        </a:solidFill>
        <a:ln w="12700">
          <a:noFill/>
        </a:ln>
      </c:spPr>
    </c:plotArea>
    <c:plotVisOnly val="0"/>
    <c:dispBlanksAs val="gap"/>
    <c:showDLblsOverMax val="0"/>
  </c:chart>
  <c:txPr>
    <a:bodyPr rot="0" vert="horz"/>
    <a:lstStyle/>
    <a:p>
      <a:pPr>
        <a:defRPr lang="en-US" sz="1100" b="0" u="none" baseline="0">
          <a:solidFill>
            <a:srgbClr val="000000"/>
          </a:solidFill>
          <a:latin typeface="Calibri"/>
          <a:ea typeface="Calibri"/>
          <a:cs typeface="Calibri"/>
        </a:defRPr>
      </a:pPr>
      <a:endParaRPr lang="nl-NL"/>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v>Criticasters</c:v>
          </c:tx>
          <c:spPr>
            <a:solidFill>
              <a:srgbClr val="FF6563"/>
            </a:solidFill>
          </c:spPr>
          <c:invertIfNegative val="0"/>
          <c:dLbls>
            <c:numFmt formatCode="0.0%" sourceLinked="0"/>
            <c:spPr>
              <a:noFill/>
              <a:ln>
                <a:noFill/>
              </a:ln>
              <a:effectLst/>
            </c:spPr>
            <c:txPr>
              <a:bodyPr rot="0" vert="horz"/>
              <a:lstStyle/>
              <a:p>
                <a:pPr algn="ctr">
                  <a:defRPr lang="en-US" sz="1600" b="1" u="none" baseline="0">
                    <a:latin typeface="Calibri"/>
                    <a:ea typeface="Calibri"/>
                    <a:cs typeface="Calibri"/>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'5 Vraag'!$B$36</c:f>
            </c:multiLvlStrRef>
          </c:cat>
          <c:val>
            <c:numRef>
              <c:f>'5 Vraag'!$C$37</c:f>
              <c:numCache>
                <c:formatCode>0.0%</c:formatCode>
                <c:ptCount val="1"/>
                <c:pt idx="0">
                  <c:v>0.48280000000000001</c:v>
                </c:pt>
              </c:numCache>
            </c:numRef>
          </c:val>
          <c:extLst>
            <c:ext xmlns:c16="http://schemas.microsoft.com/office/drawing/2014/chart" uri="{C3380CC4-5D6E-409C-BE32-E72D297353CC}">
              <c16:uniqueId val="{00000000-52AD-4CCB-A62D-AF978FFE0F91}"/>
            </c:ext>
          </c:extLst>
        </c:ser>
        <c:ser>
          <c:idx val="1"/>
          <c:order val="1"/>
          <c:tx>
            <c:v>Passieven</c:v>
          </c:tx>
          <c:spPr>
            <a:solidFill>
              <a:srgbClr val="F7F877"/>
            </a:solidFill>
          </c:spPr>
          <c:invertIfNegative val="0"/>
          <c:dLbls>
            <c:numFmt formatCode="0.0%" sourceLinked="0"/>
            <c:spPr>
              <a:noFill/>
              <a:ln>
                <a:noFill/>
              </a:ln>
              <a:effectLst/>
            </c:spPr>
            <c:txPr>
              <a:bodyPr rot="0" vert="horz"/>
              <a:lstStyle/>
              <a:p>
                <a:pPr algn="ctr">
                  <a:defRPr lang="en-US" sz="1600" b="1" u="none" baseline="0">
                    <a:latin typeface="Calibri"/>
                    <a:ea typeface="Calibri"/>
                    <a:cs typeface="Calibri"/>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'5 Vraag'!$B$36</c:f>
            </c:multiLvlStrRef>
          </c:cat>
          <c:val>
            <c:numRef>
              <c:f>'5 Vraag'!$C$38</c:f>
              <c:numCache>
                <c:formatCode>0.0%</c:formatCode>
                <c:ptCount val="1"/>
                <c:pt idx="0">
                  <c:v>0.49430000000000002</c:v>
                </c:pt>
              </c:numCache>
            </c:numRef>
          </c:val>
          <c:extLst>
            <c:ext xmlns:c16="http://schemas.microsoft.com/office/drawing/2014/chart" uri="{C3380CC4-5D6E-409C-BE32-E72D297353CC}">
              <c16:uniqueId val="{00000001-52AD-4CCB-A62D-AF978FFE0F91}"/>
            </c:ext>
          </c:extLst>
        </c:ser>
        <c:ser>
          <c:idx val="2"/>
          <c:order val="2"/>
          <c:tx>
            <c:v>Promotors</c:v>
          </c:tx>
          <c:spPr>
            <a:solidFill>
              <a:srgbClr val="679966"/>
            </a:solidFill>
          </c:spPr>
          <c:invertIfNegative val="0"/>
          <c:dLbls>
            <c:numFmt formatCode="0.0%" sourceLinked="0"/>
            <c:spPr>
              <a:noFill/>
              <a:ln>
                <a:noFill/>
              </a:ln>
              <a:effectLst/>
            </c:spPr>
            <c:txPr>
              <a:bodyPr rot="0" vert="horz"/>
              <a:lstStyle/>
              <a:p>
                <a:pPr algn="ctr">
                  <a:defRPr lang="en-US" sz="1600" b="1" u="none" baseline="0">
                    <a:latin typeface="Calibri"/>
                    <a:ea typeface="Calibri"/>
                    <a:cs typeface="Calibri"/>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'5 Vraag'!$B$36</c:f>
            </c:multiLvlStrRef>
          </c:cat>
          <c:val>
            <c:numRef>
              <c:f>'5 Vraag'!$C$39</c:f>
              <c:numCache>
                <c:formatCode>0.0%</c:formatCode>
                <c:ptCount val="1"/>
                <c:pt idx="0">
                  <c:v>2.3E-2</c:v>
                </c:pt>
              </c:numCache>
            </c:numRef>
          </c:val>
          <c:extLst>
            <c:ext xmlns:c16="http://schemas.microsoft.com/office/drawing/2014/chart" uri="{C3380CC4-5D6E-409C-BE32-E72D297353CC}">
              <c16:uniqueId val="{00000002-52AD-4CCB-A62D-AF978FFE0F91}"/>
            </c:ext>
          </c:extLst>
        </c:ser>
        <c:dLbls>
          <c:showLegendKey val="0"/>
          <c:showVal val="0"/>
          <c:showCatName val="0"/>
          <c:showSerName val="0"/>
          <c:showPercent val="0"/>
          <c:showBubbleSize val="0"/>
        </c:dLbls>
        <c:gapWidth val="150"/>
        <c:overlap val="100"/>
        <c:axId val="135389432"/>
        <c:axId val="135389824"/>
      </c:barChart>
      <c:catAx>
        <c:axId val="135389432"/>
        <c:scaling>
          <c:orientation val="maxMin"/>
        </c:scaling>
        <c:delete val="0"/>
        <c:axPos val="l"/>
        <c:numFmt formatCode="General" sourceLinked="1"/>
        <c:majorTickMark val="in"/>
        <c:minorTickMark val="none"/>
        <c:tickLblPos val="none"/>
        <c:spPr>
          <a:ln>
            <a:noFill/>
          </a:ln>
        </c:spPr>
        <c:crossAx val="135389824"/>
        <c:crosses val="autoZero"/>
        <c:auto val="0"/>
        <c:lblAlgn val="ctr"/>
        <c:lblOffset val="100"/>
        <c:noMultiLvlLbl val="0"/>
      </c:catAx>
      <c:valAx>
        <c:axId val="135389824"/>
        <c:scaling>
          <c:orientation val="minMax"/>
          <c:max val="1"/>
          <c:min val="0"/>
        </c:scaling>
        <c:delete val="0"/>
        <c:axPos val="b"/>
        <c:majorGridlines>
          <c:spPr>
            <a:ln w="12700">
              <a:solidFill>
                <a:srgbClr val="D3D3D3"/>
              </a:solidFill>
            </a:ln>
          </c:spPr>
        </c:majorGridlines>
        <c:title>
          <c:tx>
            <c:rich>
              <a:bodyPr rot="0" vert="horz"/>
              <a:lstStyle/>
              <a:p>
                <a:pPr algn="ctr">
                  <a:defRPr/>
                </a:pPr>
                <a:r>
                  <a:rPr lang="en-US"/>
                  <a:t>Percentage</a:t>
                </a:r>
              </a:p>
            </c:rich>
          </c:tx>
          <c:overlay val="0"/>
          <c:spPr>
            <a:noFill/>
            <a:ln>
              <a:noFill/>
            </a:ln>
          </c:spPr>
        </c:title>
        <c:numFmt formatCode="0%" sourceLinked="0"/>
        <c:majorTickMark val="in"/>
        <c:minorTickMark val="none"/>
        <c:tickLblPos val="nextTo"/>
        <c:spPr>
          <a:ln>
            <a:noFill/>
          </a:ln>
        </c:spPr>
        <c:crossAx val="135389432"/>
        <c:crosses val="max"/>
        <c:crossBetween val="between"/>
      </c:valAx>
      <c:spPr>
        <a:solidFill>
          <a:srgbClr val="FFFFFF"/>
        </a:solidFill>
        <a:ln w="12700">
          <a:noFill/>
        </a:ln>
      </c:spPr>
    </c:plotArea>
    <c:legend>
      <c:legendPos val="r"/>
      <c:overlay val="0"/>
      <c:txPr>
        <a:bodyPr rot="0" vert="horz"/>
        <a:lstStyle/>
        <a:p>
          <a:pPr>
            <a:defRPr lang="en-US" sz="1100" u="none" baseline="0">
              <a:latin typeface="Calibri"/>
              <a:ea typeface="Calibri"/>
              <a:cs typeface="Calibri"/>
            </a:defRPr>
          </a:pPr>
          <a:endParaRPr lang="nl-NL"/>
        </a:p>
      </c:txPr>
    </c:legend>
    <c:plotVisOnly val="0"/>
    <c:dispBlanksAs val="gap"/>
    <c:showDLblsOverMax val="0"/>
  </c:chart>
  <c:txPr>
    <a:bodyPr rot="0" vert="horz"/>
    <a:lstStyle/>
    <a:p>
      <a:pPr>
        <a:defRPr lang="en-US" sz="1100" b="0" u="none" baseline="0">
          <a:solidFill>
            <a:srgbClr val="000000"/>
          </a:solidFill>
          <a:latin typeface="Calibri"/>
          <a:ea typeface="Calibri"/>
          <a:cs typeface="Calibri"/>
        </a:defRPr>
      </a:pPr>
      <a:endParaRPr lang="nl-NL"/>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4682B4"/>
            </a:solidFill>
          </c:spPr>
          <c:invertIfNegative val="0"/>
          <c:dPt>
            <c:idx val="0"/>
            <c:invertIfNegative val="0"/>
            <c:bubble3D val="0"/>
            <c:extLst>
              <c:ext xmlns:c16="http://schemas.microsoft.com/office/drawing/2014/chart" uri="{C3380CC4-5D6E-409C-BE32-E72D297353CC}">
                <c16:uniqueId val="{00000000-B6E9-418B-84D0-5D22BDAB74CB}"/>
              </c:ext>
            </c:extLst>
          </c:dPt>
          <c:dPt>
            <c:idx val="1"/>
            <c:invertIfNegative val="0"/>
            <c:bubble3D val="0"/>
            <c:spPr>
              <a:solidFill>
                <a:srgbClr val="9ACD32"/>
              </a:solidFill>
            </c:spPr>
            <c:extLst>
              <c:ext xmlns:c16="http://schemas.microsoft.com/office/drawing/2014/chart" uri="{C3380CC4-5D6E-409C-BE32-E72D297353CC}">
                <c16:uniqueId val="{00000002-B6E9-418B-84D0-5D22BDAB74CB}"/>
              </c:ext>
            </c:extLst>
          </c:dPt>
          <c:dPt>
            <c:idx val="2"/>
            <c:invertIfNegative val="0"/>
            <c:bubble3D val="0"/>
            <c:spPr>
              <a:solidFill>
                <a:srgbClr val="708090"/>
              </a:solidFill>
            </c:spPr>
            <c:extLst>
              <c:ext xmlns:c16="http://schemas.microsoft.com/office/drawing/2014/chart" uri="{C3380CC4-5D6E-409C-BE32-E72D297353CC}">
                <c16:uniqueId val="{00000004-B6E9-418B-84D0-5D22BDAB74CB}"/>
              </c:ext>
            </c:extLst>
          </c:dPt>
          <c:dPt>
            <c:idx val="3"/>
            <c:invertIfNegative val="0"/>
            <c:bubble3D val="0"/>
            <c:spPr>
              <a:solidFill>
                <a:srgbClr val="CD853F"/>
              </a:solidFill>
            </c:spPr>
            <c:extLst>
              <c:ext xmlns:c16="http://schemas.microsoft.com/office/drawing/2014/chart" uri="{C3380CC4-5D6E-409C-BE32-E72D297353CC}">
                <c16:uniqueId val="{00000006-B6E9-418B-84D0-5D22BDAB74CB}"/>
              </c:ext>
            </c:extLst>
          </c:dPt>
          <c:dPt>
            <c:idx val="4"/>
            <c:invertIfNegative val="0"/>
            <c:bubble3D val="0"/>
            <c:spPr>
              <a:solidFill>
                <a:srgbClr val="B22222"/>
              </a:solidFill>
            </c:spPr>
            <c:extLst>
              <c:ext xmlns:c16="http://schemas.microsoft.com/office/drawing/2014/chart" uri="{C3380CC4-5D6E-409C-BE32-E72D297353CC}">
                <c16:uniqueId val="{00000008-B6E9-418B-84D0-5D22BDAB74CB}"/>
              </c:ext>
            </c:extLst>
          </c:dPt>
          <c:dLbls>
            <c:numFmt formatCode="0.0%" sourceLinked="0"/>
            <c:spPr>
              <a:noFill/>
              <a:ln>
                <a:noFill/>
              </a:ln>
              <a:effectLst/>
            </c:spPr>
            <c:txPr>
              <a:bodyPr rot="0" vert="horz"/>
              <a:lstStyle/>
              <a:p>
                <a:pPr algn="ctr">
                  <a:defRPr lang="en-US" sz="1400" b="1" u="none" baseline="0">
                    <a:latin typeface="Calibri"/>
                    <a:ea typeface="Calibri"/>
                    <a:cs typeface="Calibri"/>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 Vraag'!$B$34:$B$38</c:f>
              <c:strCache>
                <c:ptCount val="5"/>
                <c:pt idx="0">
                  <c:v>Op het kantoor</c:v>
                </c:pt>
                <c:pt idx="1">
                  <c:v>Per telefoon</c:v>
                </c:pt>
                <c:pt idx="2">
                  <c:v>Per e-mail</c:v>
                </c:pt>
                <c:pt idx="3">
                  <c:v>Niet</c:v>
                </c:pt>
                <c:pt idx="4">
                  <c:v>Anders</c:v>
                </c:pt>
              </c:strCache>
            </c:strRef>
          </c:cat>
          <c:val>
            <c:numRef>
              <c:f>'1 Vraag'!$C$34:$C$38</c:f>
              <c:numCache>
                <c:formatCode>0.0%</c:formatCode>
                <c:ptCount val="5"/>
                <c:pt idx="0">
                  <c:v>2.0304568527918801E-2</c:v>
                </c:pt>
                <c:pt idx="1">
                  <c:v>0.116751269035533</c:v>
                </c:pt>
                <c:pt idx="2">
                  <c:v>0.40101522842639598</c:v>
                </c:pt>
                <c:pt idx="3">
                  <c:v>0.57868020304568502</c:v>
                </c:pt>
                <c:pt idx="4">
                  <c:v>4.5685279187817299E-2</c:v>
                </c:pt>
              </c:numCache>
            </c:numRef>
          </c:val>
          <c:extLst>
            <c:ext xmlns:c16="http://schemas.microsoft.com/office/drawing/2014/chart" uri="{C3380CC4-5D6E-409C-BE32-E72D297353CC}">
              <c16:uniqueId val="{00000009-B6E9-418B-84D0-5D22BDAB74CB}"/>
            </c:ext>
          </c:extLst>
        </c:ser>
        <c:dLbls>
          <c:showLegendKey val="0"/>
          <c:showVal val="0"/>
          <c:showCatName val="0"/>
          <c:showSerName val="0"/>
          <c:showPercent val="0"/>
          <c:showBubbleSize val="0"/>
        </c:dLbls>
        <c:gapWidth val="40"/>
        <c:axId val="135390216"/>
        <c:axId val="135391000"/>
      </c:barChart>
      <c:catAx>
        <c:axId val="135390216"/>
        <c:scaling>
          <c:orientation val="minMax"/>
        </c:scaling>
        <c:delete val="0"/>
        <c:axPos val="b"/>
        <c:numFmt formatCode="General" sourceLinked="1"/>
        <c:majorTickMark val="in"/>
        <c:minorTickMark val="none"/>
        <c:tickLblPos val="nextTo"/>
        <c:spPr>
          <a:ln>
            <a:noFill/>
          </a:ln>
        </c:spPr>
        <c:crossAx val="135391000"/>
        <c:crosses val="autoZero"/>
        <c:auto val="0"/>
        <c:lblAlgn val="ctr"/>
        <c:lblOffset val="100"/>
        <c:noMultiLvlLbl val="0"/>
      </c:catAx>
      <c:valAx>
        <c:axId val="135391000"/>
        <c:scaling>
          <c:orientation val="minMax"/>
          <c:max val="1"/>
          <c:min val="0"/>
        </c:scaling>
        <c:delete val="0"/>
        <c:axPos val="l"/>
        <c:majorGridlines>
          <c:spPr>
            <a:ln w="12700">
              <a:solidFill>
                <a:srgbClr val="D3D3D3"/>
              </a:solidFill>
            </a:ln>
          </c:spPr>
        </c:majorGridlines>
        <c:title>
          <c:tx>
            <c:rich>
              <a:bodyPr rot="-5400000" vert="horz"/>
              <a:lstStyle/>
              <a:p>
                <a:pPr algn="ctr">
                  <a:defRPr/>
                </a:pPr>
                <a:r>
                  <a:rPr lang="en-US"/>
                  <a:t>Percentage</a:t>
                </a:r>
              </a:p>
            </c:rich>
          </c:tx>
          <c:overlay val="0"/>
          <c:spPr>
            <a:noFill/>
            <a:ln>
              <a:noFill/>
            </a:ln>
          </c:spPr>
        </c:title>
        <c:numFmt formatCode="0%" sourceLinked="0"/>
        <c:majorTickMark val="in"/>
        <c:minorTickMark val="none"/>
        <c:tickLblPos val="nextTo"/>
        <c:spPr>
          <a:ln>
            <a:noFill/>
          </a:ln>
        </c:spPr>
        <c:crossAx val="135390216"/>
        <c:crosses val="autoZero"/>
        <c:crossBetween val="between"/>
      </c:valAx>
      <c:spPr>
        <a:solidFill>
          <a:srgbClr val="FFFFFF"/>
        </a:solidFill>
        <a:ln w="12700">
          <a:noFill/>
        </a:ln>
      </c:spPr>
    </c:plotArea>
    <c:plotVisOnly val="0"/>
    <c:dispBlanksAs val="gap"/>
    <c:showDLblsOverMax val="0"/>
  </c:chart>
  <c:txPr>
    <a:bodyPr rot="0" vert="horz"/>
    <a:lstStyle/>
    <a:p>
      <a:pPr>
        <a:defRPr lang="en-US" sz="1100" b="0" u="none" baseline="0">
          <a:solidFill>
            <a:srgbClr val="000000"/>
          </a:solidFill>
          <a:latin typeface="Calibri"/>
          <a:ea typeface="Calibri"/>
          <a:cs typeface="Calibri"/>
        </a:defRPr>
      </a:pPr>
      <a:endParaRPr lang="nl-NL"/>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82AD2C-949B-489A-B6E4-F489EDD29C51}" type="datetimeFigureOut">
              <a:rPr lang="en-GB" smtClean="0"/>
              <a:t>26/05/2020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90A178-82DF-4CA6-9223-B725E950614B}" type="slidenum">
              <a:rPr lang="en-GB" smtClean="0"/>
              <a:t>‹nr.›</a:t>
            </a:fld>
            <a:endParaRPr lang="en-GB"/>
          </a:p>
        </p:txBody>
      </p:sp>
    </p:spTree>
    <p:extLst>
      <p:ext uri="{BB962C8B-B14F-4D97-AF65-F5344CB8AC3E}">
        <p14:creationId xmlns:p14="http://schemas.microsoft.com/office/powerpoint/2010/main" val="4195796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90A178-82DF-4CA6-9223-B725E950614B}" type="slidenum">
              <a:rPr lang="en-GB" smtClean="0"/>
              <a:t>1</a:t>
            </a:fld>
            <a:endParaRPr lang="en-GB"/>
          </a:p>
        </p:txBody>
      </p:sp>
    </p:spTree>
    <p:extLst>
      <p:ext uri="{BB962C8B-B14F-4D97-AF65-F5344CB8AC3E}">
        <p14:creationId xmlns:p14="http://schemas.microsoft.com/office/powerpoint/2010/main" val="1321260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90A178-82DF-4CA6-9223-B725E950614B}" type="slidenum">
              <a:rPr lang="en-GB" smtClean="0"/>
              <a:t>17</a:t>
            </a:fld>
            <a:endParaRPr lang="en-GB"/>
          </a:p>
        </p:txBody>
      </p:sp>
    </p:spTree>
    <p:extLst>
      <p:ext uri="{BB962C8B-B14F-4D97-AF65-F5344CB8AC3E}">
        <p14:creationId xmlns:p14="http://schemas.microsoft.com/office/powerpoint/2010/main" val="2346094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90A178-82DF-4CA6-9223-B725E950614B}" type="slidenum">
              <a:rPr lang="en-GB" smtClean="0"/>
              <a:t>18</a:t>
            </a:fld>
            <a:endParaRPr lang="en-GB"/>
          </a:p>
        </p:txBody>
      </p:sp>
    </p:spTree>
    <p:extLst>
      <p:ext uri="{BB962C8B-B14F-4D97-AF65-F5344CB8AC3E}">
        <p14:creationId xmlns:p14="http://schemas.microsoft.com/office/powerpoint/2010/main" val="2214749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90A178-82DF-4CA6-9223-B725E950614B}" type="slidenum">
              <a:rPr lang="en-GB" smtClean="0"/>
              <a:t>19</a:t>
            </a:fld>
            <a:endParaRPr lang="en-GB"/>
          </a:p>
        </p:txBody>
      </p:sp>
    </p:spTree>
    <p:extLst>
      <p:ext uri="{BB962C8B-B14F-4D97-AF65-F5344CB8AC3E}">
        <p14:creationId xmlns:p14="http://schemas.microsoft.com/office/powerpoint/2010/main" val="2845540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90A178-82DF-4CA6-9223-B725E950614B}" type="slidenum">
              <a:rPr lang="en-GB" smtClean="0"/>
              <a:t>20</a:t>
            </a:fld>
            <a:endParaRPr lang="en-GB"/>
          </a:p>
        </p:txBody>
      </p:sp>
    </p:spTree>
    <p:extLst>
      <p:ext uri="{BB962C8B-B14F-4D97-AF65-F5344CB8AC3E}">
        <p14:creationId xmlns:p14="http://schemas.microsoft.com/office/powerpoint/2010/main" val="2354536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90A178-82DF-4CA6-9223-B725E950614B}" type="slidenum">
              <a:rPr lang="en-GB" smtClean="0"/>
              <a:t>21</a:t>
            </a:fld>
            <a:endParaRPr lang="en-GB"/>
          </a:p>
        </p:txBody>
      </p:sp>
    </p:spTree>
    <p:extLst>
      <p:ext uri="{BB962C8B-B14F-4D97-AF65-F5344CB8AC3E}">
        <p14:creationId xmlns:p14="http://schemas.microsoft.com/office/powerpoint/2010/main" val="599691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90A178-82DF-4CA6-9223-B725E950614B}" type="slidenum">
              <a:rPr lang="en-GB" smtClean="0"/>
              <a:t>22</a:t>
            </a:fld>
            <a:endParaRPr lang="en-GB"/>
          </a:p>
        </p:txBody>
      </p:sp>
    </p:spTree>
    <p:extLst>
      <p:ext uri="{BB962C8B-B14F-4D97-AF65-F5344CB8AC3E}">
        <p14:creationId xmlns:p14="http://schemas.microsoft.com/office/powerpoint/2010/main" val="3098277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90A178-82DF-4CA6-9223-B725E950614B}" type="slidenum">
              <a:rPr lang="en-GB" smtClean="0"/>
              <a:t>23</a:t>
            </a:fld>
            <a:endParaRPr lang="en-GB"/>
          </a:p>
        </p:txBody>
      </p:sp>
    </p:spTree>
    <p:extLst>
      <p:ext uri="{BB962C8B-B14F-4D97-AF65-F5344CB8AC3E}">
        <p14:creationId xmlns:p14="http://schemas.microsoft.com/office/powerpoint/2010/main" val="121480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90A178-82DF-4CA6-9223-B725E950614B}" type="slidenum">
              <a:rPr lang="en-GB" smtClean="0"/>
              <a:t>24</a:t>
            </a:fld>
            <a:endParaRPr lang="en-GB"/>
          </a:p>
        </p:txBody>
      </p:sp>
    </p:spTree>
    <p:extLst>
      <p:ext uri="{BB962C8B-B14F-4D97-AF65-F5344CB8AC3E}">
        <p14:creationId xmlns:p14="http://schemas.microsoft.com/office/powerpoint/2010/main" val="7980305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090A178-82DF-4CA6-9223-B725E950614B}" type="slidenum">
              <a:rPr lang="en-GB" smtClean="0"/>
              <a:t>26</a:t>
            </a:fld>
            <a:endParaRPr lang="en-GB"/>
          </a:p>
        </p:txBody>
      </p:sp>
    </p:spTree>
    <p:extLst>
      <p:ext uri="{BB962C8B-B14F-4D97-AF65-F5344CB8AC3E}">
        <p14:creationId xmlns:p14="http://schemas.microsoft.com/office/powerpoint/2010/main" val="32078227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090A178-82DF-4CA6-9223-B725E950614B}" type="slidenum">
              <a:rPr lang="en-GB" smtClean="0"/>
              <a:t>27</a:t>
            </a:fld>
            <a:endParaRPr lang="en-GB"/>
          </a:p>
        </p:txBody>
      </p:sp>
    </p:spTree>
    <p:extLst>
      <p:ext uri="{BB962C8B-B14F-4D97-AF65-F5344CB8AC3E}">
        <p14:creationId xmlns:p14="http://schemas.microsoft.com/office/powerpoint/2010/main" val="1992608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90A178-82DF-4CA6-9223-B725E950614B}" type="slidenum">
              <a:rPr lang="en-GB" smtClean="0"/>
              <a:t>2</a:t>
            </a:fld>
            <a:endParaRPr lang="en-GB"/>
          </a:p>
        </p:txBody>
      </p:sp>
    </p:spTree>
    <p:extLst>
      <p:ext uri="{BB962C8B-B14F-4D97-AF65-F5344CB8AC3E}">
        <p14:creationId xmlns:p14="http://schemas.microsoft.com/office/powerpoint/2010/main" val="6845776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90A178-82DF-4CA6-9223-B725E950614B}" type="slidenum">
              <a:rPr lang="en-GB" smtClean="0"/>
              <a:t>33</a:t>
            </a:fld>
            <a:endParaRPr lang="en-GB"/>
          </a:p>
        </p:txBody>
      </p:sp>
    </p:spTree>
    <p:extLst>
      <p:ext uri="{BB962C8B-B14F-4D97-AF65-F5344CB8AC3E}">
        <p14:creationId xmlns:p14="http://schemas.microsoft.com/office/powerpoint/2010/main" val="12315280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90A178-82DF-4CA6-9223-B725E950614B}" type="slidenum">
              <a:rPr lang="en-GB" smtClean="0"/>
              <a:t>43</a:t>
            </a:fld>
            <a:endParaRPr lang="en-GB"/>
          </a:p>
        </p:txBody>
      </p:sp>
    </p:spTree>
    <p:extLst>
      <p:ext uri="{BB962C8B-B14F-4D97-AF65-F5344CB8AC3E}">
        <p14:creationId xmlns:p14="http://schemas.microsoft.com/office/powerpoint/2010/main" val="2184670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90A178-82DF-4CA6-9223-B725E950614B}" type="slidenum">
              <a:rPr lang="en-GB" smtClean="0"/>
              <a:t>44</a:t>
            </a:fld>
            <a:endParaRPr lang="en-GB"/>
          </a:p>
        </p:txBody>
      </p:sp>
    </p:spTree>
    <p:extLst>
      <p:ext uri="{BB962C8B-B14F-4D97-AF65-F5344CB8AC3E}">
        <p14:creationId xmlns:p14="http://schemas.microsoft.com/office/powerpoint/2010/main" val="14670771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90A178-82DF-4CA6-9223-B725E950614B}" type="slidenum">
              <a:rPr lang="en-GB" smtClean="0"/>
              <a:t>45</a:t>
            </a:fld>
            <a:endParaRPr lang="en-GB"/>
          </a:p>
        </p:txBody>
      </p:sp>
    </p:spTree>
    <p:extLst>
      <p:ext uri="{BB962C8B-B14F-4D97-AF65-F5344CB8AC3E}">
        <p14:creationId xmlns:p14="http://schemas.microsoft.com/office/powerpoint/2010/main" val="33443414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90A178-82DF-4CA6-9223-B725E950614B}" type="slidenum">
              <a:rPr lang="en-GB" smtClean="0"/>
              <a:t>46</a:t>
            </a:fld>
            <a:endParaRPr lang="en-GB"/>
          </a:p>
        </p:txBody>
      </p:sp>
    </p:spTree>
    <p:extLst>
      <p:ext uri="{BB962C8B-B14F-4D97-AF65-F5344CB8AC3E}">
        <p14:creationId xmlns:p14="http://schemas.microsoft.com/office/powerpoint/2010/main" val="11084411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90A178-82DF-4CA6-9223-B725E950614B}" type="slidenum">
              <a:rPr lang="en-GB" smtClean="0"/>
              <a:t>47</a:t>
            </a:fld>
            <a:endParaRPr lang="en-GB"/>
          </a:p>
        </p:txBody>
      </p:sp>
    </p:spTree>
    <p:extLst>
      <p:ext uri="{BB962C8B-B14F-4D97-AF65-F5344CB8AC3E}">
        <p14:creationId xmlns:p14="http://schemas.microsoft.com/office/powerpoint/2010/main" val="19925365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090A178-82DF-4CA6-9223-B725E950614B}" type="slidenum">
              <a:rPr lang="en-GB" smtClean="0"/>
              <a:t>48</a:t>
            </a:fld>
            <a:endParaRPr lang="en-GB"/>
          </a:p>
        </p:txBody>
      </p:sp>
    </p:spTree>
    <p:extLst>
      <p:ext uri="{BB962C8B-B14F-4D97-AF65-F5344CB8AC3E}">
        <p14:creationId xmlns:p14="http://schemas.microsoft.com/office/powerpoint/2010/main" val="19944014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090A178-82DF-4CA6-9223-B725E950614B}" type="slidenum">
              <a:rPr lang="en-GB" smtClean="0"/>
              <a:t>49</a:t>
            </a:fld>
            <a:endParaRPr lang="en-GB"/>
          </a:p>
        </p:txBody>
      </p:sp>
    </p:spTree>
    <p:extLst>
      <p:ext uri="{BB962C8B-B14F-4D97-AF65-F5344CB8AC3E}">
        <p14:creationId xmlns:p14="http://schemas.microsoft.com/office/powerpoint/2010/main" val="21627557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090A178-82DF-4CA6-9223-B725E950614B}" type="slidenum">
              <a:rPr lang="en-GB" smtClean="0"/>
              <a:t>50</a:t>
            </a:fld>
            <a:endParaRPr lang="en-GB"/>
          </a:p>
        </p:txBody>
      </p:sp>
    </p:spTree>
    <p:extLst>
      <p:ext uri="{BB962C8B-B14F-4D97-AF65-F5344CB8AC3E}">
        <p14:creationId xmlns:p14="http://schemas.microsoft.com/office/powerpoint/2010/main" val="1802862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90A178-82DF-4CA6-9223-B725E950614B}" type="slidenum">
              <a:rPr lang="en-GB" smtClean="0"/>
              <a:t>3</a:t>
            </a:fld>
            <a:endParaRPr lang="en-GB"/>
          </a:p>
        </p:txBody>
      </p:sp>
    </p:spTree>
    <p:extLst>
      <p:ext uri="{BB962C8B-B14F-4D97-AF65-F5344CB8AC3E}">
        <p14:creationId xmlns:p14="http://schemas.microsoft.com/office/powerpoint/2010/main" val="1880521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90A178-82DF-4CA6-9223-B725E950614B}" type="slidenum">
              <a:rPr lang="en-GB" smtClean="0"/>
              <a:t>6</a:t>
            </a:fld>
            <a:endParaRPr lang="en-GB"/>
          </a:p>
        </p:txBody>
      </p:sp>
    </p:spTree>
    <p:extLst>
      <p:ext uri="{BB962C8B-B14F-4D97-AF65-F5344CB8AC3E}">
        <p14:creationId xmlns:p14="http://schemas.microsoft.com/office/powerpoint/2010/main" val="858562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90A178-82DF-4CA6-9223-B725E950614B}" type="slidenum">
              <a:rPr lang="en-GB" smtClean="0"/>
              <a:t>7</a:t>
            </a:fld>
            <a:endParaRPr lang="en-GB"/>
          </a:p>
        </p:txBody>
      </p:sp>
    </p:spTree>
    <p:extLst>
      <p:ext uri="{BB962C8B-B14F-4D97-AF65-F5344CB8AC3E}">
        <p14:creationId xmlns:p14="http://schemas.microsoft.com/office/powerpoint/2010/main" val="623185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90A178-82DF-4CA6-9223-B725E950614B}" type="slidenum">
              <a:rPr lang="en-GB" smtClean="0"/>
              <a:t>9</a:t>
            </a:fld>
            <a:endParaRPr lang="en-GB"/>
          </a:p>
        </p:txBody>
      </p:sp>
    </p:spTree>
    <p:extLst>
      <p:ext uri="{BB962C8B-B14F-4D97-AF65-F5344CB8AC3E}">
        <p14:creationId xmlns:p14="http://schemas.microsoft.com/office/powerpoint/2010/main" val="4229397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90A178-82DF-4CA6-9223-B725E950614B}" type="slidenum">
              <a:rPr lang="en-GB" smtClean="0"/>
              <a:t>10</a:t>
            </a:fld>
            <a:endParaRPr lang="en-GB"/>
          </a:p>
        </p:txBody>
      </p:sp>
    </p:spTree>
    <p:extLst>
      <p:ext uri="{BB962C8B-B14F-4D97-AF65-F5344CB8AC3E}">
        <p14:creationId xmlns:p14="http://schemas.microsoft.com/office/powerpoint/2010/main" val="3246130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90A178-82DF-4CA6-9223-B725E950614B}" type="slidenum">
              <a:rPr lang="en-GB" smtClean="0"/>
              <a:t>15</a:t>
            </a:fld>
            <a:endParaRPr lang="en-GB"/>
          </a:p>
        </p:txBody>
      </p:sp>
    </p:spTree>
    <p:extLst>
      <p:ext uri="{BB962C8B-B14F-4D97-AF65-F5344CB8AC3E}">
        <p14:creationId xmlns:p14="http://schemas.microsoft.com/office/powerpoint/2010/main" val="1678029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90A178-82DF-4CA6-9223-B725E950614B}" type="slidenum">
              <a:rPr lang="en-GB" smtClean="0"/>
              <a:t>16</a:t>
            </a:fld>
            <a:endParaRPr lang="en-GB"/>
          </a:p>
        </p:txBody>
      </p:sp>
    </p:spTree>
    <p:extLst>
      <p:ext uri="{BB962C8B-B14F-4D97-AF65-F5344CB8AC3E}">
        <p14:creationId xmlns:p14="http://schemas.microsoft.com/office/powerpoint/2010/main" val="16701709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oorbla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DB8F21-6DDB-504C-BD24-C615DBE8D7E4}"/>
              </a:ext>
            </a:extLst>
          </p:cNvPr>
          <p:cNvSpPr>
            <a:spLocks noGrp="1"/>
          </p:cNvSpPr>
          <p:nvPr>
            <p:ph type="ctrTitle" hasCustomPrompt="1"/>
          </p:nvPr>
        </p:nvSpPr>
        <p:spPr>
          <a:xfrm>
            <a:off x="629194" y="859315"/>
            <a:ext cx="3570514" cy="1736659"/>
          </a:xfrm>
        </p:spPr>
        <p:txBody>
          <a:bodyPr anchor="b">
            <a:normAutofit/>
          </a:bodyPr>
          <a:lstStyle>
            <a:lvl1pPr algn="l">
              <a:lnSpc>
                <a:spcPct val="70000"/>
              </a:lnSpc>
              <a:defRPr sz="4400" baseline="0">
                <a:solidFill>
                  <a:schemeClr val="bg1"/>
                </a:solidFill>
                <a:latin typeface="Calibri" panose="020F0502020204030204" pitchFamily="34" charset="0"/>
                <a:cs typeface="Calibri" panose="020F0502020204030204" pitchFamily="34" charset="0"/>
              </a:defRPr>
            </a:lvl1pPr>
          </a:lstStyle>
          <a:p>
            <a:r>
              <a:rPr lang="nl-NL" dirty="0"/>
              <a:t>Algemene Leden Vergadering</a:t>
            </a:r>
          </a:p>
        </p:txBody>
      </p:sp>
      <p:sp>
        <p:nvSpPr>
          <p:cNvPr id="3" name="Ondertitel 2">
            <a:extLst>
              <a:ext uri="{FF2B5EF4-FFF2-40B4-BE49-F238E27FC236}">
                <a16:creationId xmlns:a16="http://schemas.microsoft.com/office/drawing/2014/main" id="{D7D9D7BC-155C-4946-A2A9-67EB6572DCDC}"/>
              </a:ext>
            </a:extLst>
          </p:cNvPr>
          <p:cNvSpPr>
            <a:spLocks noGrp="1"/>
          </p:cNvSpPr>
          <p:nvPr>
            <p:ph type="subTitle" idx="1" hasCustomPrompt="1"/>
          </p:nvPr>
        </p:nvSpPr>
        <p:spPr>
          <a:xfrm>
            <a:off x="629194" y="2937498"/>
            <a:ext cx="3322320" cy="682171"/>
          </a:xfrm>
        </p:spPr>
        <p:txBody>
          <a:bodyPr/>
          <a:lstStyle>
            <a:lvl1pPr marL="0" indent="0" algn="l">
              <a:buNone/>
              <a:defRPr sz="2400" baseline="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22 november 2018</a:t>
            </a:r>
          </a:p>
        </p:txBody>
      </p:sp>
    </p:spTree>
    <p:extLst>
      <p:ext uri="{BB962C8B-B14F-4D97-AF65-F5344CB8AC3E}">
        <p14:creationId xmlns:p14="http://schemas.microsoft.com/office/powerpoint/2010/main" val="2258553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Inhoud van twe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1148" y="881349"/>
            <a:ext cx="8959291" cy="4627085"/>
          </a:xfrm>
          <a:prstGeom prst="rect">
            <a:avLst/>
          </a:prstGeom>
        </p:spPr>
      </p:pic>
    </p:spTree>
    <p:extLst>
      <p:ext uri="{BB962C8B-B14F-4D97-AF65-F5344CB8AC3E}">
        <p14:creationId xmlns:p14="http://schemas.microsoft.com/office/powerpoint/2010/main" val="1265883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e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7C7254BA-ADDC-1945-B2BB-CB2F15EA6B2C}"/>
              </a:ext>
            </a:extLst>
          </p:cNvPr>
          <p:cNvSpPr>
            <a:spLocks noGrp="1"/>
          </p:cNvSpPr>
          <p:nvPr>
            <p:ph type="title" hasCustomPrompt="1"/>
          </p:nvPr>
        </p:nvSpPr>
        <p:spPr>
          <a:xfrm>
            <a:off x="1951821" y="1987286"/>
            <a:ext cx="10515600" cy="1283698"/>
          </a:xfrm>
        </p:spPr>
        <p:txBody>
          <a:bodyPr anchor="b">
            <a:normAutofit/>
          </a:bodyPr>
          <a:lstStyle>
            <a:lvl1pPr algn="ctr">
              <a:defRPr sz="4400" baseline="0">
                <a:solidFill>
                  <a:schemeClr val="bg1"/>
                </a:solidFill>
                <a:latin typeface="Calibri" panose="020F0502020204030204" pitchFamily="34" charset="0"/>
                <a:cs typeface="Calibri" panose="020F0502020204030204" pitchFamily="34" charset="0"/>
              </a:defRPr>
            </a:lvl1pPr>
          </a:lstStyle>
          <a:p>
            <a:r>
              <a:rPr lang="nl-NL" dirty="0"/>
              <a:t>Bedankt voor jullie aandacht!</a:t>
            </a:r>
            <a:br>
              <a:rPr lang="nl-NL" dirty="0"/>
            </a:br>
            <a:r>
              <a:rPr lang="nl-NL" dirty="0"/>
              <a:t>Zijn er nog vragen?</a:t>
            </a:r>
          </a:p>
        </p:txBody>
      </p:sp>
    </p:spTree>
    <p:extLst>
      <p:ext uri="{BB962C8B-B14F-4D97-AF65-F5344CB8AC3E}">
        <p14:creationId xmlns:p14="http://schemas.microsoft.com/office/powerpoint/2010/main" val="3111958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Voorbla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DB8F21-6DDB-504C-BD24-C615DBE8D7E4}"/>
              </a:ext>
            </a:extLst>
          </p:cNvPr>
          <p:cNvSpPr>
            <a:spLocks noGrp="1"/>
          </p:cNvSpPr>
          <p:nvPr>
            <p:ph type="ctrTitle" hasCustomPrompt="1"/>
          </p:nvPr>
        </p:nvSpPr>
        <p:spPr>
          <a:xfrm>
            <a:off x="753291" y="627016"/>
            <a:ext cx="3570514" cy="2387600"/>
          </a:xfrm>
        </p:spPr>
        <p:txBody>
          <a:bodyPr anchor="b"/>
          <a:lstStyle>
            <a:lvl1pPr algn="l">
              <a:lnSpc>
                <a:spcPct val="70000"/>
              </a:lnSpc>
              <a:defRPr sz="6000">
                <a:solidFill>
                  <a:schemeClr val="bg1"/>
                </a:solidFill>
                <a:latin typeface="Dosis" panose="02010503020202060003" pitchFamily="2" charset="77"/>
              </a:defRPr>
            </a:lvl1pPr>
          </a:lstStyle>
          <a:p>
            <a:r>
              <a:rPr lang="nl-NL" dirty="0"/>
              <a:t>Klik om de </a:t>
            </a:r>
            <a:br>
              <a:rPr lang="nl-NL" dirty="0"/>
            </a:br>
            <a:r>
              <a:rPr lang="nl-NL" dirty="0"/>
              <a:t>stijl te </a:t>
            </a:r>
            <a:br>
              <a:rPr lang="nl-NL" dirty="0"/>
            </a:br>
            <a:r>
              <a:rPr lang="nl-NL" dirty="0"/>
              <a:t>bewerken</a:t>
            </a:r>
          </a:p>
        </p:txBody>
      </p:sp>
      <p:sp>
        <p:nvSpPr>
          <p:cNvPr id="3" name="Ondertitel 2">
            <a:extLst>
              <a:ext uri="{FF2B5EF4-FFF2-40B4-BE49-F238E27FC236}">
                <a16:creationId xmlns:a16="http://schemas.microsoft.com/office/drawing/2014/main" id="{D7D9D7BC-155C-4946-A2A9-67EB6572DCDC}"/>
              </a:ext>
            </a:extLst>
          </p:cNvPr>
          <p:cNvSpPr>
            <a:spLocks noGrp="1"/>
          </p:cNvSpPr>
          <p:nvPr>
            <p:ph type="subTitle" idx="1" hasCustomPrompt="1"/>
          </p:nvPr>
        </p:nvSpPr>
        <p:spPr>
          <a:xfrm>
            <a:off x="753291" y="3014616"/>
            <a:ext cx="3322320" cy="682171"/>
          </a:xfrm>
        </p:spPr>
        <p:txBody>
          <a:bodyPr/>
          <a:lstStyle>
            <a:lvl1pPr marL="0" indent="0" algn="l">
              <a:buNone/>
              <a:defRPr sz="2400">
                <a:solidFill>
                  <a:schemeClr val="bg1"/>
                </a:solidFill>
                <a:latin typeface="Dosis" panose="02010503020202060003"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Datum</a:t>
            </a:r>
          </a:p>
        </p:txBody>
      </p:sp>
    </p:spTree>
    <p:extLst>
      <p:ext uri="{BB962C8B-B14F-4D97-AF65-F5344CB8AC3E}">
        <p14:creationId xmlns:p14="http://schemas.microsoft.com/office/powerpoint/2010/main" val="115385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46F344-C987-7B45-98CE-8F9BC5688BCC}"/>
              </a:ext>
            </a:extLst>
          </p:cNvPr>
          <p:cNvSpPr>
            <a:spLocks noGrp="1"/>
          </p:cNvSpPr>
          <p:nvPr>
            <p:ph type="title"/>
          </p:nvPr>
        </p:nvSpPr>
        <p:spPr/>
        <p:txBody>
          <a:bodyPr>
            <a:normAutofit/>
          </a:bodyPr>
          <a:lstStyle>
            <a:lvl1pPr>
              <a:defRPr sz="5400">
                <a:latin typeface="Dosis" panose="02010503020202060003" pitchFamily="2" charset="77"/>
              </a:defRPr>
            </a:lvl1pPr>
          </a:lstStyle>
          <a:p>
            <a:r>
              <a:rPr lang="nl-NL" dirty="0"/>
              <a:t>Klik om de stijl te bewerken</a:t>
            </a:r>
          </a:p>
        </p:txBody>
      </p:sp>
      <p:sp>
        <p:nvSpPr>
          <p:cNvPr id="3" name="Tijdelijke aanduiding voor inhoud 2">
            <a:extLst>
              <a:ext uri="{FF2B5EF4-FFF2-40B4-BE49-F238E27FC236}">
                <a16:creationId xmlns:a16="http://schemas.microsoft.com/office/drawing/2014/main" id="{850D8DDC-37BF-144F-9EC8-16305651A720}"/>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791854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06DD3F-FF62-F048-AC3D-D06F927B6673}"/>
              </a:ext>
            </a:extLst>
          </p:cNvPr>
          <p:cNvSpPr>
            <a:spLocks noGrp="1"/>
          </p:cNvSpPr>
          <p:nvPr>
            <p:ph type="title"/>
          </p:nvPr>
        </p:nvSpPr>
        <p:spPr>
          <a:xfrm>
            <a:off x="831850" y="2207623"/>
            <a:ext cx="10515600" cy="1283698"/>
          </a:xfrm>
        </p:spPr>
        <p:txBody>
          <a:bodyPr anchor="b"/>
          <a:lstStyle>
            <a:lvl1pPr algn="ctr">
              <a:defRPr sz="6000">
                <a:solidFill>
                  <a:schemeClr val="bg1"/>
                </a:solidFill>
                <a:latin typeface="Dosis" panose="02010503020202060003" pitchFamily="2" charset="77"/>
              </a:defRPr>
            </a:lvl1pPr>
          </a:lstStyle>
          <a:p>
            <a:r>
              <a:rPr lang="nl-NL" dirty="0"/>
              <a:t>Klik om de stijl te bewerken</a:t>
            </a:r>
          </a:p>
        </p:txBody>
      </p:sp>
      <p:sp>
        <p:nvSpPr>
          <p:cNvPr id="3" name="Tijdelijke aanduiding voor tekst 2">
            <a:extLst>
              <a:ext uri="{FF2B5EF4-FFF2-40B4-BE49-F238E27FC236}">
                <a16:creationId xmlns:a16="http://schemas.microsoft.com/office/drawing/2014/main" id="{0FE5BC32-1CDC-764F-AF07-CB00F49FA585}"/>
              </a:ext>
            </a:extLst>
          </p:cNvPr>
          <p:cNvSpPr>
            <a:spLocks noGrp="1"/>
          </p:cNvSpPr>
          <p:nvPr>
            <p:ph type="body" idx="1"/>
          </p:nvPr>
        </p:nvSpPr>
        <p:spPr>
          <a:xfrm>
            <a:off x="831850" y="3518310"/>
            <a:ext cx="10515600" cy="753246"/>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Tekststijl van het model bewerken</a:t>
            </a:r>
          </a:p>
        </p:txBody>
      </p:sp>
    </p:spTree>
    <p:extLst>
      <p:ext uri="{BB962C8B-B14F-4D97-AF65-F5344CB8AC3E}">
        <p14:creationId xmlns:p14="http://schemas.microsoft.com/office/powerpoint/2010/main" val="3961325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1_Sectiek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06DD3F-FF62-F048-AC3D-D06F927B6673}"/>
              </a:ext>
            </a:extLst>
          </p:cNvPr>
          <p:cNvSpPr>
            <a:spLocks noGrp="1"/>
          </p:cNvSpPr>
          <p:nvPr>
            <p:ph type="title"/>
          </p:nvPr>
        </p:nvSpPr>
        <p:spPr>
          <a:xfrm>
            <a:off x="831850" y="2207623"/>
            <a:ext cx="10515600" cy="1283698"/>
          </a:xfrm>
        </p:spPr>
        <p:txBody>
          <a:bodyPr anchor="b"/>
          <a:lstStyle>
            <a:lvl1pPr algn="ctr">
              <a:defRPr sz="6000">
                <a:solidFill>
                  <a:schemeClr val="bg1"/>
                </a:solidFill>
                <a:latin typeface="Dosis" panose="02010503020202060003" pitchFamily="2" charset="77"/>
              </a:defRPr>
            </a:lvl1pPr>
          </a:lstStyle>
          <a:p>
            <a:r>
              <a:rPr lang="nl-NL" dirty="0"/>
              <a:t>Klik om de stijl te bewerken</a:t>
            </a:r>
          </a:p>
        </p:txBody>
      </p:sp>
      <p:sp>
        <p:nvSpPr>
          <p:cNvPr id="3" name="Tijdelijke aanduiding voor tekst 2">
            <a:extLst>
              <a:ext uri="{FF2B5EF4-FFF2-40B4-BE49-F238E27FC236}">
                <a16:creationId xmlns:a16="http://schemas.microsoft.com/office/drawing/2014/main" id="{0FE5BC32-1CDC-764F-AF07-CB00F49FA585}"/>
              </a:ext>
            </a:extLst>
          </p:cNvPr>
          <p:cNvSpPr>
            <a:spLocks noGrp="1"/>
          </p:cNvSpPr>
          <p:nvPr>
            <p:ph type="body" idx="1"/>
          </p:nvPr>
        </p:nvSpPr>
        <p:spPr>
          <a:xfrm>
            <a:off x="831850" y="3518310"/>
            <a:ext cx="10515600" cy="753246"/>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Tekststijl van het model bewerken</a:t>
            </a:r>
          </a:p>
        </p:txBody>
      </p:sp>
    </p:spTree>
    <p:extLst>
      <p:ext uri="{BB962C8B-B14F-4D97-AF65-F5344CB8AC3E}">
        <p14:creationId xmlns:p14="http://schemas.microsoft.com/office/powerpoint/2010/main" val="4158546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2_Sectiek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06DD3F-FF62-F048-AC3D-D06F927B6673}"/>
              </a:ext>
            </a:extLst>
          </p:cNvPr>
          <p:cNvSpPr>
            <a:spLocks noGrp="1"/>
          </p:cNvSpPr>
          <p:nvPr>
            <p:ph type="title"/>
          </p:nvPr>
        </p:nvSpPr>
        <p:spPr>
          <a:xfrm>
            <a:off x="831850" y="2207623"/>
            <a:ext cx="10515600" cy="1283698"/>
          </a:xfrm>
        </p:spPr>
        <p:txBody>
          <a:bodyPr anchor="b"/>
          <a:lstStyle>
            <a:lvl1pPr algn="ctr">
              <a:defRPr sz="6000">
                <a:solidFill>
                  <a:schemeClr val="bg1"/>
                </a:solidFill>
                <a:latin typeface="Dosis" panose="02010503020202060003" pitchFamily="2" charset="77"/>
              </a:defRPr>
            </a:lvl1pPr>
          </a:lstStyle>
          <a:p>
            <a:r>
              <a:rPr lang="nl-NL" dirty="0"/>
              <a:t>Klik om de stijl te bewerken</a:t>
            </a:r>
          </a:p>
        </p:txBody>
      </p:sp>
      <p:sp>
        <p:nvSpPr>
          <p:cNvPr id="3" name="Tijdelijke aanduiding voor tekst 2">
            <a:extLst>
              <a:ext uri="{FF2B5EF4-FFF2-40B4-BE49-F238E27FC236}">
                <a16:creationId xmlns:a16="http://schemas.microsoft.com/office/drawing/2014/main" id="{0FE5BC32-1CDC-764F-AF07-CB00F49FA585}"/>
              </a:ext>
            </a:extLst>
          </p:cNvPr>
          <p:cNvSpPr>
            <a:spLocks noGrp="1"/>
          </p:cNvSpPr>
          <p:nvPr>
            <p:ph type="body" idx="1"/>
          </p:nvPr>
        </p:nvSpPr>
        <p:spPr>
          <a:xfrm>
            <a:off x="831850" y="3518310"/>
            <a:ext cx="10515600" cy="753246"/>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Tekststijl van het model bewerken</a:t>
            </a:r>
          </a:p>
        </p:txBody>
      </p:sp>
    </p:spTree>
    <p:extLst>
      <p:ext uri="{BB962C8B-B14F-4D97-AF65-F5344CB8AC3E}">
        <p14:creationId xmlns:p14="http://schemas.microsoft.com/office/powerpoint/2010/main" val="19462016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Inhoud van twe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6BC6D1-9DAE-9D4A-8BB4-988E1CF4CE87}"/>
              </a:ext>
            </a:extLst>
          </p:cNvPr>
          <p:cNvSpPr>
            <a:spLocks noGrp="1"/>
          </p:cNvSpPr>
          <p:nvPr>
            <p:ph type="title"/>
          </p:nvPr>
        </p:nvSpPr>
        <p:spPr/>
        <p:txBody>
          <a:bodyPr>
            <a:normAutofit/>
          </a:bodyPr>
          <a:lstStyle>
            <a:lvl1pPr>
              <a:defRPr sz="5400">
                <a:latin typeface="Dosis" panose="02010503020202060003" pitchFamily="2" charset="77"/>
              </a:defRPr>
            </a:lvl1pPr>
          </a:lstStyle>
          <a:p>
            <a:r>
              <a:rPr lang="nl-NL" dirty="0"/>
              <a:t>Klik om de stijl te bewerken</a:t>
            </a:r>
          </a:p>
        </p:txBody>
      </p:sp>
      <p:sp>
        <p:nvSpPr>
          <p:cNvPr id="3" name="Tijdelijke aanduiding voor inhoud 2">
            <a:extLst>
              <a:ext uri="{FF2B5EF4-FFF2-40B4-BE49-F238E27FC236}">
                <a16:creationId xmlns:a16="http://schemas.microsoft.com/office/drawing/2014/main" id="{1FFFB99D-F032-8149-9A82-6E92B360B530}"/>
              </a:ext>
            </a:extLst>
          </p:cNvPr>
          <p:cNvSpPr>
            <a:spLocks noGrp="1"/>
          </p:cNvSpPr>
          <p:nvPr>
            <p:ph sz="half" idx="1"/>
          </p:nvPr>
        </p:nvSpPr>
        <p:spPr>
          <a:xfrm>
            <a:off x="838200" y="1825625"/>
            <a:ext cx="5181600" cy="4351338"/>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a:extLst>
              <a:ext uri="{FF2B5EF4-FFF2-40B4-BE49-F238E27FC236}">
                <a16:creationId xmlns:a16="http://schemas.microsoft.com/office/drawing/2014/main" id="{892A4B32-2DC5-5D4B-9250-10E69B67BB78}"/>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748572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Inhoud van twe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7D5AC7DF-3F10-364C-AEB8-CEE701229DCE}"/>
              </a:ext>
            </a:extLst>
          </p:cNvPr>
          <p:cNvSpPr>
            <a:spLocks noGrp="1"/>
          </p:cNvSpPr>
          <p:nvPr>
            <p:ph type="title"/>
          </p:nvPr>
        </p:nvSpPr>
        <p:spPr>
          <a:xfrm>
            <a:off x="839788" y="457200"/>
            <a:ext cx="3932237" cy="1600200"/>
          </a:xfrm>
        </p:spPr>
        <p:txBody>
          <a:bodyPr anchor="b"/>
          <a:lstStyle>
            <a:lvl1pPr>
              <a:defRPr sz="3200">
                <a:latin typeface="Dosis" panose="02010503020202060003" pitchFamily="2" charset="77"/>
              </a:defRPr>
            </a:lvl1pPr>
          </a:lstStyle>
          <a:p>
            <a:r>
              <a:rPr lang="nl-NL" dirty="0"/>
              <a:t>Klik om de stijl te bewerken</a:t>
            </a:r>
          </a:p>
        </p:txBody>
      </p:sp>
      <p:sp>
        <p:nvSpPr>
          <p:cNvPr id="6" name="Tijdelijke aanduiding voor afbeelding 2">
            <a:extLst>
              <a:ext uri="{FF2B5EF4-FFF2-40B4-BE49-F238E27FC236}">
                <a16:creationId xmlns:a16="http://schemas.microsoft.com/office/drawing/2014/main" id="{577A617D-B772-6C45-A4BB-579FD0C762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7" name="Tijdelijke aanduiding voor tekst 3">
            <a:extLst>
              <a:ext uri="{FF2B5EF4-FFF2-40B4-BE49-F238E27FC236}">
                <a16:creationId xmlns:a16="http://schemas.microsoft.com/office/drawing/2014/main" id="{2435340C-F21D-0849-B0D3-54E8B041DF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Tree>
    <p:extLst>
      <p:ext uri="{BB962C8B-B14F-4D97-AF65-F5344CB8AC3E}">
        <p14:creationId xmlns:p14="http://schemas.microsoft.com/office/powerpoint/2010/main" val="3408919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Inhoud van twe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jdelijke aanduiding voor afbeelding 2">
            <a:extLst>
              <a:ext uri="{FF2B5EF4-FFF2-40B4-BE49-F238E27FC236}">
                <a16:creationId xmlns:a16="http://schemas.microsoft.com/office/drawing/2014/main" id="{577A617D-B772-6C45-A4BB-579FD0C76207}"/>
              </a:ext>
            </a:extLst>
          </p:cNvPr>
          <p:cNvSpPr>
            <a:spLocks noGrp="1"/>
          </p:cNvSpPr>
          <p:nvPr>
            <p:ph type="pic" idx="1"/>
          </p:nvPr>
        </p:nvSpPr>
        <p:spPr>
          <a:xfrm>
            <a:off x="5183188" y="0"/>
            <a:ext cx="7008812"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5" name="Titel 1">
            <a:extLst>
              <a:ext uri="{FF2B5EF4-FFF2-40B4-BE49-F238E27FC236}">
                <a16:creationId xmlns:a16="http://schemas.microsoft.com/office/drawing/2014/main" id="{7D5AC7DF-3F10-364C-AEB8-CEE701229DCE}"/>
              </a:ext>
            </a:extLst>
          </p:cNvPr>
          <p:cNvSpPr>
            <a:spLocks noGrp="1"/>
          </p:cNvSpPr>
          <p:nvPr>
            <p:ph type="title"/>
          </p:nvPr>
        </p:nvSpPr>
        <p:spPr>
          <a:xfrm>
            <a:off x="839788" y="457200"/>
            <a:ext cx="3932237" cy="1600200"/>
          </a:xfrm>
        </p:spPr>
        <p:txBody>
          <a:bodyPr anchor="b"/>
          <a:lstStyle>
            <a:lvl1pPr>
              <a:defRPr sz="3200">
                <a:latin typeface="Dosis" panose="02010503020202060003" pitchFamily="2" charset="77"/>
              </a:defRPr>
            </a:lvl1pPr>
          </a:lstStyle>
          <a:p>
            <a:r>
              <a:rPr lang="nl-NL" dirty="0"/>
              <a:t>Klik om de stijl te bewerken</a:t>
            </a:r>
          </a:p>
        </p:txBody>
      </p:sp>
      <p:sp>
        <p:nvSpPr>
          <p:cNvPr id="7" name="Tijdelijke aanduiding voor tekst 3">
            <a:extLst>
              <a:ext uri="{FF2B5EF4-FFF2-40B4-BE49-F238E27FC236}">
                <a16:creationId xmlns:a16="http://schemas.microsoft.com/office/drawing/2014/main" id="{2435340C-F21D-0849-B0D3-54E8B041DF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Tree>
    <p:extLst>
      <p:ext uri="{BB962C8B-B14F-4D97-AF65-F5344CB8AC3E}">
        <p14:creationId xmlns:p14="http://schemas.microsoft.com/office/powerpoint/2010/main" val="378212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46F344-C987-7B45-98CE-8F9BC5688BCC}"/>
              </a:ext>
            </a:extLst>
          </p:cNvPr>
          <p:cNvSpPr>
            <a:spLocks noGrp="1"/>
          </p:cNvSpPr>
          <p:nvPr>
            <p:ph type="title" hasCustomPrompt="1"/>
          </p:nvPr>
        </p:nvSpPr>
        <p:spPr>
          <a:xfrm>
            <a:off x="529728" y="486311"/>
            <a:ext cx="10515600" cy="923848"/>
          </a:xfrm>
        </p:spPr>
        <p:txBody>
          <a:bodyPr>
            <a:normAutofit/>
          </a:bodyPr>
          <a:lstStyle>
            <a:lvl1pPr>
              <a:defRPr sz="4400">
                <a:latin typeface="Calibri" panose="020F0502020204030204" pitchFamily="34" charset="0"/>
                <a:cs typeface="Calibri" panose="020F0502020204030204" pitchFamily="34" charset="0"/>
              </a:defRPr>
            </a:lvl1pPr>
          </a:lstStyle>
          <a:p>
            <a:r>
              <a:rPr lang="nl-NL" dirty="0"/>
              <a:t>Welkom!</a:t>
            </a:r>
          </a:p>
        </p:txBody>
      </p:sp>
      <p:sp>
        <p:nvSpPr>
          <p:cNvPr id="3" name="Tijdelijke aanduiding voor inhoud 2">
            <a:extLst>
              <a:ext uri="{FF2B5EF4-FFF2-40B4-BE49-F238E27FC236}">
                <a16:creationId xmlns:a16="http://schemas.microsoft.com/office/drawing/2014/main" id="{850D8DDC-37BF-144F-9EC8-16305651A720}"/>
              </a:ext>
            </a:extLst>
          </p:cNvPr>
          <p:cNvSpPr>
            <a:spLocks noGrp="1"/>
          </p:cNvSpPr>
          <p:nvPr>
            <p:ph idx="1" hasCustomPrompt="1"/>
          </p:nvPr>
        </p:nvSpPr>
        <p:spPr>
          <a:xfrm>
            <a:off x="529728" y="1536013"/>
            <a:ext cx="10515600" cy="5103984"/>
          </a:xfrm>
        </p:spPr>
        <p:txBody>
          <a:bodyPr>
            <a:normAutofit/>
          </a:bodyPr>
          <a:lstStyle>
            <a:lvl1pPr marL="514350" indent="-514350">
              <a:buFont typeface="+mj-lt"/>
              <a:buAutoNum type="arabicPeriod"/>
              <a:defRPr sz="1400" baseline="0">
                <a:latin typeface="Calibri" panose="020F0502020204030204" pitchFamily="34" charset="0"/>
                <a:cs typeface="Calibri" panose="020F0502020204030204" pitchFamily="34" charset="0"/>
              </a:defRPr>
            </a:lvl1pPr>
          </a:lstStyle>
          <a:p>
            <a:pPr lvl="0"/>
            <a:r>
              <a:rPr lang="nl-NL" dirty="0"/>
              <a:t>Opening van de agenda</a:t>
            </a:r>
          </a:p>
          <a:p>
            <a:pPr lvl="0"/>
            <a:r>
              <a:rPr lang="nl-NL" dirty="0"/>
              <a:t>Vaststellen verslag van de Algemene Ledenvergadering van 24 mei 2018</a:t>
            </a:r>
          </a:p>
          <a:p>
            <a:pPr lvl="0"/>
            <a:r>
              <a:rPr lang="nl-NL" dirty="0"/>
              <a:t>Ingekomen stukken en mededelingen</a:t>
            </a:r>
          </a:p>
          <a:p>
            <a:pPr lvl="0"/>
            <a:r>
              <a:rPr lang="nl-NL" dirty="0"/>
              <a:t>Financiën</a:t>
            </a:r>
            <a:br>
              <a:rPr lang="nl-NL" dirty="0"/>
            </a:br>
            <a:br>
              <a:rPr lang="nl-NL" dirty="0"/>
            </a:br>
            <a:r>
              <a:rPr lang="nl-NL" dirty="0"/>
              <a:t>a)  Begroting 2019</a:t>
            </a:r>
            <a:br>
              <a:rPr lang="nl-NL" dirty="0"/>
            </a:br>
            <a:r>
              <a:rPr lang="nl-NL" dirty="0"/>
              <a:t>b)  Toelichting FCC</a:t>
            </a:r>
            <a:br>
              <a:rPr lang="nl-NL" dirty="0"/>
            </a:br>
            <a:r>
              <a:rPr lang="nl-NL" dirty="0"/>
              <a:t>c)  Vaststellen contributie 2019</a:t>
            </a:r>
            <a:br>
              <a:rPr lang="nl-NL" dirty="0"/>
            </a:br>
            <a:r>
              <a:rPr lang="nl-NL" dirty="0"/>
              <a:t>d)  Vacature FCC</a:t>
            </a:r>
          </a:p>
          <a:p>
            <a:pPr lvl="0"/>
            <a:r>
              <a:rPr lang="nl-NL" dirty="0"/>
              <a:t>Interessegroepen en regio’s</a:t>
            </a:r>
            <a:br>
              <a:rPr lang="nl-NL" dirty="0"/>
            </a:br>
            <a:br>
              <a:rPr lang="nl-NL" dirty="0"/>
            </a:br>
            <a:r>
              <a:rPr lang="nl-NL" dirty="0"/>
              <a:t>a)  Benoemingen besturen van interessegroepen en regio’s en rooster van aftreden</a:t>
            </a:r>
            <a:br>
              <a:rPr lang="nl-NL" dirty="0"/>
            </a:br>
            <a:r>
              <a:rPr lang="nl-NL" dirty="0"/>
              <a:t>b)  Oprichting nieuwe interessegroepen</a:t>
            </a:r>
          </a:p>
          <a:p>
            <a:pPr lvl="0"/>
            <a:r>
              <a:rPr lang="nl-NL" dirty="0"/>
              <a:t>Bestuur</a:t>
            </a:r>
            <a:br>
              <a:rPr lang="nl-NL" dirty="0"/>
            </a:br>
            <a:br>
              <a:rPr lang="nl-NL" dirty="0"/>
            </a:br>
            <a:r>
              <a:rPr lang="nl-NL" dirty="0"/>
              <a:t>a)  Samenstelling</a:t>
            </a:r>
            <a:br>
              <a:rPr lang="nl-NL" dirty="0"/>
            </a:br>
            <a:r>
              <a:rPr lang="nl-NL" dirty="0"/>
              <a:t>b)  Update overleg met VRI en SNIR</a:t>
            </a:r>
            <a:br>
              <a:rPr lang="nl-NL" dirty="0"/>
            </a:br>
            <a:r>
              <a:rPr lang="nl-NL" dirty="0"/>
              <a:t>c)  Ledenpeiling vakbladen (AG Connect) </a:t>
            </a:r>
            <a:br>
              <a:rPr lang="nl-NL" dirty="0"/>
            </a:br>
            <a:r>
              <a:rPr lang="nl-NL" dirty="0"/>
              <a:t>d)  Nieuwe website </a:t>
            </a:r>
          </a:p>
          <a:p>
            <a:pPr lvl="0"/>
            <a:r>
              <a:rPr lang="nl-NL" dirty="0"/>
              <a:t>Rondvraag</a:t>
            </a:r>
          </a:p>
          <a:p>
            <a:pPr lvl="0"/>
            <a:r>
              <a:rPr lang="nl-NL" dirty="0"/>
              <a:t>Sluiting</a:t>
            </a:r>
          </a:p>
          <a:p>
            <a:pPr lvl="0"/>
            <a:endParaRPr lang="nl-NL" dirty="0"/>
          </a:p>
          <a:p>
            <a:pPr lvl="0"/>
            <a:endParaRPr lang="nl-NL" dirty="0"/>
          </a:p>
          <a:p>
            <a:pPr lvl="0"/>
            <a:endParaRPr lang="nl-NL" dirty="0"/>
          </a:p>
        </p:txBody>
      </p:sp>
    </p:spTree>
    <p:extLst>
      <p:ext uri="{BB962C8B-B14F-4D97-AF65-F5344CB8AC3E}">
        <p14:creationId xmlns:p14="http://schemas.microsoft.com/office/powerpoint/2010/main" val="25597159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ee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7C7254BA-ADDC-1945-B2BB-CB2F15EA6B2C}"/>
              </a:ext>
            </a:extLst>
          </p:cNvPr>
          <p:cNvSpPr>
            <a:spLocks noGrp="1"/>
          </p:cNvSpPr>
          <p:nvPr>
            <p:ph type="title" hasCustomPrompt="1"/>
          </p:nvPr>
        </p:nvSpPr>
        <p:spPr>
          <a:xfrm>
            <a:off x="831850" y="2207623"/>
            <a:ext cx="10515600" cy="1283698"/>
          </a:xfrm>
        </p:spPr>
        <p:txBody>
          <a:bodyPr anchor="b">
            <a:normAutofit/>
          </a:bodyPr>
          <a:lstStyle>
            <a:lvl1pPr algn="r">
              <a:defRPr sz="4400">
                <a:solidFill>
                  <a:schemeClr val="bg1"/>
                </a:solidFill>
                <a:latin typeface="Dosis" panose="02010503020202060003" pitchFamily="2" charset="77"/>
              </a:defRPr>
            </a:lvl1pPr>
          </a:lstStyle>
          <a:p>
            <a:r>
              <a:rPr lang="nl-NL" dirty="0"/>
              <a:t>Bedankt voor… zijn er vragen?</a:t>
            </a:r>
          </a:p>
        </p:txBody>
      </p:sp>
      <p:sp>
        <p:nvSpPr>
          <p:cNvPr id="6" name="Tijdelijke aanduiding voor tekst 2">
            <a:extLst>
              <a:ext uri="{FF2B5EF4-FFF2-40B4-BE49-F238E27FC236}">
                <a16:creationId xmlns:a16="http://schemas.microsoft.com/office/drawing/2014/main" id="{73AA7C9F-91F6-664A-90A8-4824DC757683}"/>
              </a:ext>
            </a:extLst>
          </p:cNvPr>
          <p:cNvSpPr>
            <a:spLocks noGrp="1"/>
          </p:cNvSpPr>
          <p:nvPr>
            <p:ph type="body" idx="1" hasCustomPrompt="1"/>
          </p:nvPr>
        </p:nvSpPr>
        <p:spPr>
          <a:xfrm>
            <a:off x="831850" y="3518310"/>
            <a:ext cx="10515600" cy="753246"/>
          </a:xfrm>
        </p:spPr>
        <p:txBody>
          <a:bodyPr/>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Auteur</a:t>
            </a:r>
          </a:p>
        </p:txBody>
      </p:sp>
    </p:spTree>
    <p:extLst>
      <p:ext uri="{BB962C8B-B14F-4D97-AF65-F5344CB8AC3E}">
        <p14:creationId xmlns:p14="http://schemas.microsoft.com/office/powerpoint/2010/main" val="2099520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FF8327-36D9-6E4F-BB59-AD64BDBC0B7C}"/>
              </a:ext>
            </a:extLst>
          </p:cNvPr>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a:extLst>
              <a:ext uri="{FF2B5EF4-FFF2-40B4-BE49-F238E27FC236}">
                <a16:creationId xmlns:a16="http://schemas.microsoft.com/office/drawing/2014/main" id="{FC61EF5D-0660-F544-AF38-1B58406C3B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95C462B7-CA6E-A84B-805E-822CAF6C8703}"/>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4BDC1DD0-3F05-EF47-BBAA-5C3DF34A94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C0A62762-9805-384A-BA36-923303BA3E08}"/>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6FEE9117-40D6-1C48-A24D-30914DC340E0}"/>
              </a:ext>
            </a:extLst>
          </p:cNvPr>
          <p:cNvSpPr>
            <a:spLocks noGrp="1"/>
          </p:cNvSpPr>
          <p:nvPr>
            <p:ph type="dt" sz="half" idx="10"/>
          </p:nvPr>
        </p:nvSpPr>
        <p:spPr/>
        <p:txBody>
          <a:bodyPr/>
          <a:lstStyle/>
          <a:p>
            <a:fld id="{9924FC3D-BFC9-DE45-A40F-F75C5040EB5F}" type="datetimeFigureOut">
              <a:rPr lang="nl-NL" smtClean="0"/>
              <a:t>26-5-2020</a:t>
            </a:fld>
            <a:endParaRPr lang="nl-NL"/>
          </a:p>
        </p:txBody>
      </p:sp>
      <p:sp>
        <p:nvSpPr>
          <p:cNvPr id="8" name="Tijdelijke aanduiding voor voettekst 7">
            <a:extLst>
              <a:ext uri="{FF2B5EF4-FFF2-40B4-BE49-F238E27FC236}">
                <a16:creationId xmlns:a16="http://schemas.microsoft.com/office/drawing/2014/main" id="{568EC73E-791C-7746-BAEB-4E08D893FE0E}"/>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4289DBEF-5D8F-1245-859A-4A37B68631AF}"/>
              </a:ext>
            </a:extLst>
          </p:cNvPr>
          <p:cNvSpPr>
            <a:spLocks noGrp="1"/>
          </p:cNvSpPr>
          <p:nvPr>
            <p:ph type="sldNum" sz="quarter" idx="12"/>
          </p:nvPr>
        </p:nvSpPr>
        <p:spPr/>
        <p:txBody>
          <a:bodyPr/>
          <a:lstStyle/>
          <a:p>
            <a:fld id="{87915DC4-3CDA-E540-96C1-05BBD9D9077A}" type="slidenum">
              <a:rPr lang="nl-NL" smtClean="0"/>
              <a:t>‹nr.›</a:t>
            </a:fld>
            <a:endParaRPr lang="nl-NL"/>
          </a:p>
        </p:txBody>
      </p:sp>
    </p:spTree>
    <p:extLst>
      <p:ext uri="{BB962C8B-B14F-4D97-AF65-F5344CB8AC3E}">
        <p14:creationId xmlns:p14="http://schemas.microsoft.com/office/powerpoint/2010/main" val="359570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831F08-7A8B-8440-8184-F9F279DAC0C9}"/>
              </a:ext>
            </a:extLst>
          </p:cNvPr>
          <p:cNvSpPr>
            <a:spLocks noGrp="1"/>
          </p:cNvSpPr>
          <p:nvPr>
            <p:ph type="title"/>
          </p:nvPr>
        </p:nvSpPr>
        <p:spPr/>
        <p:txBody>
          <a:bodyPr/>
          <a:lstStyle/>
          <a:p>
            <a:r>
              <a:rPr lang="nl-NL"/>
              <a:t>Klik om de stijl te bewerken</a:t>
            </a:r>
          </a:p>
        </p:txBody>
      </p:sp>
      <p:sp>
        <p:nvSpPr>
          <p:cNvPr id="3" name="Tijdelijke aanduiding voor verticale tekst 2">
            <a:extLst>
              <a:ext uri="{FF2B5EF4-FFF2-40B4-BE49-F238E27FC236}">
                <a16:creationId xmlns:a16="http://schemas.microsoft.com/office/drawing/2014/main" id="{BE56C191-EDC4-7948-BB68-B04C82991CBE}"/>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529FCBE-B1AD-3C46-B5E7-E323A2296E14}"/>
              </a:ext>
            </a:extLst>
          </p:cNvPr>
          <p:cNvSpPr>
            <a:spLocks noGrp="1"/>
          </p:cNvSpPr>
          <p:nvPr>
            <p:ph type="dt" sz="half" idx="10"/>
          </p:nvPr>
        </p:nvSpPr>
        <p:spPr/>
        <p:txBody>
          <a:bodyPr/>
          <a:lstStyle/>
          <a:p>
            <a:fld id="{9924FC3D-BFC9-DE45-A40F-F75C5040EB5F}" type="datetimeFigureOut">
              <a:rPr lang="nl-NL" smtClean="0"/>
              <a:t>26-5-2020</a:t>
            </a:fld>
            <a:endParaRPr lang="nl-NL"/>
          </a:p>
        </p:txBody>
      </p:sp>
      <p:sp>
        <p:nvSpPr>
          <p:cNvPr id="5" name="Tijdelijke aanduiding voor voettekst 4">
            <a:extLst>
              <a:ext uri="{FF2B5EF4-FFF2-40B4-BE49-F238E27FC236}">
                <a16:creationId xmlns:a16="http://schemas.microsoft.com/office/drawing/2014/main" id="{05B2C2F5-9040-9245-8F42-0441035DBED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23E0D4D-7B10-5A4A-907C-8DD9B51F8D3B}"/>
              </a:ext>
            </a:extLst>
          </p:cNvPr>
          <p:cNvSpPr>
            <a:spLocks noGrp="1"/>
          </p:cNvSpPr>
          <p:nvPr>
            <p:ph type="sldNum" sz="quarter" idx="12"/>
          </p:nvPr>
        </p:nvSpPr>
        <p:spPr/>
        <p:txBody>
          <a:bodyPr/>
          <a:lstStyle/>
          <a:p>
            <a:fld id="{87915DC4-3CDA-E540-96C1-05BBD9D9077A}" type="slidenum">
              <a:rPr lang="nl-NL" smtClean="0"/>
              <a:t>‹nr.›</a:t>
            </a:fld>
            <a:endParaRPr lang="nl-NL"/>
          </a:p>
        </p:txBody>
      </p:sp>
    </p:spTree>
    <p:extLst>
      <p:ext uri="{BB962C8B-B14F-4D97-AF65-F5344CB8AC3E}">
        <p14:creationId xmlns:p14="http://schemas.microsoft.com/office/powerpoint/2010/main" val="38194905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146BA1C8-3C30-184F-BE89-1AF2317339BF}"/>
              </a:ext>
            </a:extLst>
          </p:cNvPr>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a:extLst>
              <a:ext uri="{FF2B5EF4-FFF2-40B4-BE49-F238E27FC236}">
                <a16:creationId xmlns:a16="http://schemas.microsoft.com/office/drawing/2014/main" id="{A4BC9583-EA17-A444-BE6B-FE59B5B92C3F}"/>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1D32868-668C-1642-8398-45D41E95B529}"/>
              </a:ext>
            </a:extLst>
          </p:cNvPr>
          <p:cNvSpPr>
            <a:spLocks noGrp="1"/>
          </p:cNvSpPr>
          <p:nvPr>
            <p:ph type="dt" sz="half" idx="10"/>
          </p:nvPr>
        </p:nvSpPr>
        <p:spPr/>
        <p:txBody>
          <a:bodyPr/>
          <a:lstStyle/>
          <a:p>
            <a:fld id="{9924FC3D-BFC9-DE45-A40F-F75C5040EB5F}" type="datetimeFigureOut">
              <a:rPr lang="nl-NL" smtClean="0"/>
              <a:t>26-5-2020</a:t>
            </a:fld>
            <a:endParaRPr lang="nl-NL"/>
          </a:p>
        </p:txBody>
      </p:sp>
      <p:sp>
        <p:nvSpPr>
          <p:cNvPr id="5" name="Tijdelijke aanduiding voor voettekst 4">
            <a:extLst>
              <a:ext uri="{FF2B5EF4-FFF2-40B4-BE49-F238E27FC236}">
                <a16:creationId xmlns:a16="http://schemas.microsoft.com/office/drawing/2014/main" id="{9B0700C6-33F3-364C-8C4C-5CD209DC2FB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B4B9CBB-89A1-1E4D-88C0-B91C0004A4C2}"/>
              </a:ext>
            </a:extLst>
          </p:cNvPr>
          <p:cNvSpPr>
            <a:spLocks noGrp="1"/>
          </p:cNvSpPr>
          <p:nvPr>
            <p:ph type="sldNum" sz="quarter" idx="12"/>
          </p:nvPr>
        </p:nvSpPr>
        <p:spPr/>
        <p:txBody>
          <a:bodyPr/>
          <a:lstStyle/>
          <a:p>
            <a:fld id="{87915DC4-3CDA-E540-96C1-05BBD9D9077A}" type="slidenum">
              <a:rPr lang="nl-NL" smtClean="0"/>
              <a:t>‹nr.›</a:t>
            </a:fld>
            <a:endParaRPr lang="nl-NL"/>
          </a:p>
        </p:txBody>
      </p:sp>
    </p:spTree>
    <p:extLst>
      <p:ext uri="{BB962C8B-B14F-4D97-AF65-F5344CB8AC3E}">
        <p14:creationId xmlns:p14="http://schemas.microsoft.com/office/powerpoint/2010/main" val="18457804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Voorbla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DB8F21-6DDB-504C-BD24-C615DBE8D7E4}"/>
              </a:ext>
            </a:extLst>
          </p:cNvPr>
          <p:cNvSpPr>
            <a:spLocks noGrp="1"/>
          </p:cNvSpPr>
          <p:nvPr>
            <p:ph type="ctrTitle" hasCustomPrompt="1"/>
          </p:nvPr>
        </p:nvSpPr>
        <p:spPr>
          <a:xfrm>
            <a:off x="753291" y="627016"/>
            <a:ext cx="3570514" cy="2387600"/>
          </a:xfrm>
        </p:spPr>
        <p:txBody>
          <a:bodyPr anchor="b"/>
          <a:lstStyle>
            <a:lvl1pPr algn="l">
              <a:lnSpc>
                <a:spcPct val="70000"/>
              </a:lnSpc>
              <a:defRPr sz="6000">
                <a:solidFill>
                  <a:schemeClr val="bg1"/>
                </a:solidFill>
                <a:latin typeface="Dosis" panose="02010503020202060003" pitchFamily="2" charset="77"/>
              </a:defRPr>
            </a:lvl1pPr>
          </a:lstStyle>
          <a:p>
            <a:r>
              <a:rPr lang="nl-NL" dirty="0"/>
              <a:t>Klik om de </a:t>
            </a:r>
            <a:br>
              <a:rPr lang="nl-NL" dirty="0"/>
            </a:br>
            <a:r>
              <a:rPr lang="nl-NL" dirty="0"/>
              <a:t>stijl te </a:t>
            </a:r>
            <a:br>
              <a:rPr lang="nl-NL" dirty="0"/>
            </a:br>
            <a:r>
              <a:rPr lang="nl-NL" dirty="0"/>
              <a:t>bewerken</a:t>
            </a:r>
          </a:p>
        </p:txBody>
      </p:sp>
      <p:sp>
        <p:nvSpPr>
          <p:cNvPr id="3" name="Ondertitel 2">
            <a:extLst>
              <a:ext uri="{FF2B5EF4-FFF2-40B4-BE49-F238E27FC236}">
                <a16:creationId xmlns:a16="http://schemas.microsoft.com/office/drawing/2014/main" id="{D7D9D7BC-155C-4946-A2A9-67EB6572DCDC}"/>
              </a:ext>
            </a:extLst>
          </p:cNvPr>
          <p:cNvSpPr>
            <a:spLocks noGrp="1"/>
          </p:cNvSpPr>
          <p:nvPr>
            <p:ph type="subTitle" idx="1" hasCustomPrompt="1"/>
          </p:nvPr>
        </p:nvSpPr>
        <p:spPr>
          <a:xfrm>
            <a:off x="753291" y="3014616"/>
            <a:ext cx="3322320" cy="682171"/>
          </a:xfrm>
        </p:spPr>
        <p:txBody>
          <a:bodyPr/>
          <a:lstStyle>
            <a:lvl1pPr marL="0" indent="0" algn="l">
              <a:buNone/>
              <a:defRPr sz="2400">
                <a:solidFill>
                  <a:schemeClr val="bg1"/>
                </a:solidFill>
                <a:latin typeface="Dosis" panose="02010503020202060003"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Datum</a:t>
            </a:r>
          </a:p>
        </p:txBody>
      </p:sp>
    </p:spTree>
    <p:extLst>
      <p:ext uri="{BB962C8B-B14F-4D97-AF65-F5344CB8AC3E}">
        <p14:creationId xmlns:p14="http://schemas.microsoft.com/office/powerpoint/2010/main" val="2032883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en obj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46F344-C987-7B45-98CE-8F9BC5688BCC}"/>
              </a:ext>
            </a:extLst>
          </p:cNvPr>
          <p:cNvSpPr>
            <a:spLocks noGrp="1"/>
          </p:cNvSpPr>
          <p:nvPr>
            <p:ph type="title"/>
          </p:nvPr>
        </p:nvSpPr>
        <p:spPr/>
        <p:txBody>
          <a:bodyPr>
            <a:normAutofit/>
          </a:bodyPr>
          <a:lstStyle>
            <a:lvl1pPr>
              <a:defRPr sz="5400">
                <a:latin typeface="Dosis" panose="02010503020202060003" pitchFamily="2" charset="77"/>
              </a:defRPr>
            </a:lvl1pPr>
          </a:lstStyle>
          <a:p>
            <a:r>
              <a:rPr lang="en-US"/>
              <a:t>Click to edit Master title style</a:t>
            </a:r>
            <a:endParaRPr lang="nl-NL" dirty="0"/>
          </a:p>
        </p:txBody>
      </p:sp>
      <p:sp>
        <p:nvSpPr>
          <p:cNvPr id="3" name="Tijdelijke aanduiding voor inhoud 2">
            <a:extLst>
              <a:ext uri="{FF2B5EF4-FFF2-40B4-BE49-F238E27FC236}">
                <a16:creationId xmlns:a16="http://schemas.microsoft.com/office/drawing/2014/main" id="{850D8DDC-37BF-144F-9EC8-16305651A7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13102843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ek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06DD3F-FF62-F048-AC3D-D06F927B6673}"/>
              </a:ext>
            </a:extLst>
          </p:cNvPr>
          <p:cNvSpPr>
            <a:spLocks noGrp="1"/>
          </p:cNvSpPr>
          <p:nvPr>
            <p:ph type="title"/>
          </p:nvPr>
        </p:nvSpPr>
        <p:spPr>
          <a:xfrm>
            <a:off x="831850" y="2207623"/>
            <a:ext cx="10515600" cy="1283698"/>
          </a:xfrm>
        </p:spPr>
        <p:txBody>
          <a:bodyPr anchor="b"/>
          <a:lstStyle>
            <a:lvl1pPr algn="ctr">
              <a:defRPr sz="6000">
                <a:solidFill>
                  <a:schemeClr val="bg1"/>
                </a:solidFill>
                <a:latin typeface="Dosis" panose="02010503020202060003" pitchFamily="2" charset="77"/>
              </a:defRPr>
            </a:lvl1pPr>
          </a:lstStyle>
          <a:p>
            <a:r>
              <a:rPr lang="en-US"/>
              <a:t>Click to edit Master title style</a:t>
            </a:r>
            <a:endParaRPr lang="nl-NL" dirty="0"/>
          </a:p>
        </p:txBody>
      </p:sp>
      <p:sp>
        <p:nvSpPr>
          <p:cNvPr id="3" name="Tijdelijke aanduiding voor tekst 2">
            <a:extLst>
              <a:ext uri="{FF2B5EF4-FFF2-40B4-BE49-F238E27FC236}">
                <a16:creationId xmlns:a16="http://schemas.microsoft.com/office/drawing/2014/main" id="{0FE5BC32-1CDC-764F-AF07-CB00F49FA585}"/>
              </a:ext>
            </a:extLst>
          </p:cNvPr>
          <p:cNvSpPr>
            <a:spLocks noGrp="1"/>
          </p:cNvSpPr>
          <p:nvPr>
            <p:ph type="body" idx="1"/>
          </p:nvPr>
        </p:nvSpPr>
        <p:spPr>
          <a:xfrm>
            <a:off x="831850" y="3518310"/>
            <a:ext cx="10515600" cy="753246"/>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400901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1_Sectiek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06DD3F-FF62-F048-AC3D-D06F927B6673}"/>
              </a:ext>
            </a:extLst>
          </p:cNvPr>
          <p:cNvSpPr>
            <a:spLocks noGrp="1"/>
          </p:cNvSpPr>
          <p:nvPr>
            <p:ph type="title"/>
          </p:nvPr>
        </p:nvSpPr>
        <p:spPr>
          <a:xfrm>
            <a:off x="831850" y="2207623"/>
            <a:ext cx="10515600" cy="1283698"/>
          </a:xfrm>
        </p:spPr>
        <p:txBody>
          <a:bodyPr anchor="b"/>
          <a:lstStyle>
            <a:lvl1pPr algn="ctr">
              <a:defRPr sz="6000">
                <a:solidFill>
                  <a:schemeClr val="bg1"/>
                </a:solidFill>
                <a:latin typeface="Dosis" panose="02010503020202060003" pitchFamily="2" charset="77"/>
              </a:defRPr>
            </a:lvl1pPr>
          </a:lstStyle>
          <a:p>
            <a:r>
              <a:rPr lang="en-US"/>
              <a:t>Click to edit Master title style</a:t>
            </a:r>
            <a:endParaRPr lang="nl-NL" dirty="0"/>
          </a:p>
        </p:txBody>
      </p:sp>
      <p:sp>
        <p:nvSpPr>
          <p:cNvPr id="3" name="Tijdelijke aanduiding voor tekst 2">
            <a:extLst>
              <a:ext uri="{FF2B5EF4-FFF2-40B4-BE49-F238E27FC236}">
                <a16:creationId xmlns:a16="http://schemas.microsoft.com/office/drawing/2014/main" id="{0FE5BC32-1CDC-764F-AF07-CB00F49FA585}"/>
              </a:ext>
            </a:extLst>
          </p:cNvPr>
          <p:cNvSpPr>
            <a:spLocks noGrp="1"/>
          </p:cNvSpPr>
          <p:nvPr>
            <p:ph type="body" idx="1"/>
          </p:nvPr>
        </p:nvSpPr>
        <p:spPr>
          <a:xfrm>
            <a:off x="831850" y="3518310"/>
            <a:ext cx="10515600" cy="753246"/>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104902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2_Sectiek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06DD3F-FF62-F048-AC3D-D06F927B6673}"/>
              </a:ext>
            </a:extLst>
          </p:cNvPr>
          <p:cNvSpPr>
            <a:spLocks noGrp="1"/>
          </p:cNvSpPr>
          <p:nvPr>
            <p:ph type="title"/>
          </p:nvPr>
        </p:nvSpPr>
        <p:spPr>
          <a:xfrm>
            <a:off x="831850" y="2207623"/>
            <a:ext cx="10515600" cy="1283698"/>
          </a:xfrm>
        </p:spPr>
        <p:txBody>
          <a:bodyPr anchor="b"/>
          <a:lstStyle>
            <a:lvl1pPr algn="ctr">
              <a:defRPr sz="6000">
                <a:solidFill>
                  <a:schemeClr val="bg1"/>
                </a:solidFill>
                <a:latin typeface="Dosis" panose="02010503020202060003" pitchFamily="2" charset="77"/>
              </a:defRPr>
            </a:lvl1pPr>
          </a:lstStyle>
          <a:p>
            <a:r>
              <a:rPr lang="en-US"/>
              <a:t>Click to edit Master title style</a:t>
            </a:r>
            <a:endParaRPr lang="nl-NL" dirty="0"/>
          </a:p>
        </p:txBody>
      </p:sp>
      <p:sp>
        <p:nvSpPr>
          <p:cNvPr id="3" name="Tijdelijke aanduiding voor tekst 2">
            <a:extLst>
              <a:ext uri="{FF2B5EF4-FFF2-40B4-BE49-F238E27FC236}">
                <a16:creationId xmlns:a16="http://schemas.microsoft.com/office/drawing/2014/main" id="{0FE5BC32-1CDC-764F-AF07-CB00F49FA585}"/>
              </a:ext>
            </a:extLst>
          </p:cNvPr>
          <p:cNvSpPr>
            <a:spLocks noGrp="1"/>
          </p:cNvSpPr>
          <p:nvPr>
            <p:ph type="body" idx="1"/>
          </p:nvPr>
        </p:nvSpPr>
        <p:spPr>
          <a:xfrm>
            <a:off x="831850" y="3518310"/>
            <a:ext cx="10515600" cy="753246"/>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34471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Inhoud van twe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6BC6D1-9DAE-9D4A-8BB4-988E1CF4CE87}"/>
              </a:ext>
            </a:extLst>
          </p:cNvPr>
          <p:cNvSpPr>
            <a:spLocks noGrp="1"/>
          </p:cNvSpPr>
          <p:nvPr>
            <p:ph type="title"/>
          </p:nvPr>
        </p:nvSpPr>
        <p:spPr/>
        <p:txBody>
          <a:bodyPr>
            <a:normAutofit/>
          </a:bodyPr>
          <a:lstStyle>
            <a:lvl1pPr>
              <a:defRPr sz="5400">
                <a:latin typeface="Dosis" panose="02010503020202060003" pitchFamily="2" charset="77"/>
              </a:defRPr>
            </a:lvl1pPr>
          </a:lstStyle>
          <a:p>
            <a:r>
              <a:rPr lang="en-US"/>
              <a:t>Click to edit Master title style</a:t>
            </a:r>
            <a:endParaRPr lang="nl-NL" dirty="0"/>
          </a:p>
        </p:txBody>
      </p:sp>
      <p:sp>
        <p:nvSpPr>
          <p:cNvPr id="3" name="Tijdelijke aanduiding voor inhoud 2">
            <a:extLst>
              <a:ext uri="{FF2B5EF4-FFF2-40B4-BE49-F238E27FC236}">
                <a16:creationId xmlns:a16="http://schemas.microsoft.com/office/drawing/2014/main" id="{1FFFB99D-F032-8149-9A82-6E92B360B5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4" name="Tijdelijke aanduiding voor inhoud 3">
            <a:extLst>
              <a:ext uri="{FF2B5EF4-FFF2-40B4-BE49-F238E27FC236}">
                <a16:creationId xmlns:a16="http://schemas.microsoft.com/office/drawing/2014/main" id="{892A4B32-2DC5-5D4B-9250-10E69B67BB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4126511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ek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06DD3F-FF62-F048-AC3D-D06F927B6673}"/>
              </a:ext>
            </a:extLst>
          </p:cNvPr>
          <p:cNvSpPr>
            <a:spLocks noGrp="1"/>
          </p:cNvSpPr>
          <p:nvPr>
            <p:ph type="title" hasCustomPrompt="1"/>
          </p:nvPr>
        </p:nvSpPr>
        <p:spPr>
          <a:xfrm>
            <a:off x="446260" y="621194"/>
            <a:ext cx="10515600" cy="1283698"/>
          </a:xfrm>
        </p:spPr>
        <p:txBody>
          <a:bodyPr anchor="b">
            <a:normAutofit/>
          </a:bodyPr>
          <a:lstStyle>
            <a:lvl1pPr algn="l">
              <a:defRPr sz="4400" baseline="0">
                <a:solidFill>
                  <a:schemeClr val="bg1"/>
                </a:solidFill>
                <a:latin typeface="Calibri" panose="020F0502020204030204" pitchFamily="34" charset="0"/>
                <a:cs typeface="Calibri" panose="020F0502020204030204" pitchFamily="34" charset="0"/>
              </a:defRPr>
            </a:lvl1pPr>
          </a:lstStyle>
          <a:p>
            <a:r>
              <a:rPr lang="nl-NL" dirty="0"/>
              <a:t>2. Vaststellen verslag van de Algemene Ledenvergadering van 24 mei</a:t>
            </a:r>
          </a:p>
        </p:txBody>
      </p:sp>
    </p:spTree>
    <p:extLst>
      <p:ext uri="{BB962C8B-B14F-4D97-AF65-F5344CB8AC3E}">
        <p14:creationId xmlns:p14="http://schemas.microsoft.com/office/powerpoint/2010/main" val="42400094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Inhoud van twe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7D5AC7DF-3F10-364C-AEB8-CEE701229DCE}"/>
              </a:ext>
            </a:extLst>
          </p:cNvPr>
          <p:cNvSpPr>
            <a:spLocks noGrp="1"/>
          </p:cNvSpPr>
          <p:nvPr>
            <p:ph type="title"/>
          </p:nvPr>
        </p:nvSpPr>
        <p:spPr>
          <a:xfrm>
            <a:off x="839788" y="457200"/>
            <a:ext cx="3932237" cy="1600200"/>
          </a:xfrm>
        </p:spPr>
        <p:txBody>
          <a:bodyPr anchor="b"/>
          <a:lstStyle>
            <a:lvl1pPr>
              <a:defRPr sz="3200">
                <a:latin typeface="Dosis" panose="02010503020202060003" pitchFamily="2" charset="77"/>
              </a:defRPr>
            </a:lvl1pPr>
          </a:lstStyle>
          <a:p>
            <a:r>
              <a:rPr lang="en-US"/>
              <a:t>Click to edit Master title style</a:t>
            </a:r>
            <a:endParaRPr lang="nl-NL" dirty="0"/>
          </a:p>
        </p:txBody>
      </p:sp>
      <p:sp>
        <p:nvSpPr>
          <p:cNvPr id="6" name="Tijdelijke aanduiding voor afbeelding 2">
            <a:extLst>
              <a:ext uri="{FF2B5EF4-FFF2-40B4-BE49-F238E27FC236}">
                <a16:creationId xmlns:a16="http://schemas.microsoft.com/office/drawing/2014/main" id="{577A617D-B772-6C45-A4BB-579FD0C762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a:p>
        </p:txBody>
      </p:sp>
      <p:sp>
        <p:nvSpPr>
          <p:cNvPr id="7" name="Tijdelijke aanduiding voor tekst 3">
            <a:extLst>
              <a:ext uri="{FF2B5EF4-FFF2-40B4-BE49-F238E27FC236}">
                <a16:creationId xmlns:a16="http://schemas.microsoft.com/office/drawing/2014/main" id="{2435340C-F21D-0849-B0D3-54E8B041DF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2906582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Inhoud van twe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jdelijke aanduiding voor afbeelding 2">
            <a:extLst>
              <a:ext uri="{FF2B5EF4-FFF2-40B4-BE49-F238E27FC236}">
                <a16:creationId xmlns:a16="http://schemas.microsoft.com/office/drawing/2014/main" id="{577A617D-B772-6C45-A4BB-579FD0C76207}"/>
              </a:ext>
            </a:extLst>
          </p:cNvPr>
          <p:cNvSpPr>
            <a:spLocks noGrp="1"/>
          </p:cNvSpPr>
          <p:nvPr>
            <p:ph type="pic" idx="1"/>
          </p:nvPr>
        </p:nvSpPr>
        <p:spPr>
          <a:xfrm>
            <a:off x="5183188" y="0"/>
            <a:ext cx="7008812"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a:p>
        </p:txBody>
      </p:sp>
      <p:sp>
        <p:nvSpPr>
          <p:cNvPr id="5" name="Titel 1">
            <a:extLst>
              <a:ext uri="{FF2B5EF4-FFF2-40B4-BE49-F238E27FC236}">
                <a16:creationId xmlns:a16="http://schemas.microsoft.com/office/drawing/2014/main" id="{7D5AC7DF-3F10-364C-AEB8-CEE701229DCE}"/>
              </a:ext>
            </a:extLst>
          </p:cNvPr>
          <p:cNvSpPr>
            <a:spLocks noGrp="1"/>
          </p:cNvSpPr>
          <p:nvPr>
            <p:ph type="title"/>
          </p:nvPr>
        </p:nvSpPr>
        <p:spPr>
          <a:xfrm>
            <a:off x="839788" y="457200"/>
            <a:ext cx="3932237" cy="1600200"/>
          </a:xfrm>
        </p:spPr>
        <p:txBody>
          <a:bodyPr anchor="b"/>
          <a:lstStyle>
            <a:lvl1pPr>
              <a:defRPr sz="3200">
                <a:latin typeface="Dosis" panose="02010503020202060003" pitchFamily="2" charset="77"/>
              </a:defRPr>
            </a:lvl1pPr>
          </a:lstStyle>
          <a:p>
            <a:r>
              <a:rPr lang="en-US"/>
              <a:t>Click to edit Master title style</a:t>
            </a:r>
            <a:endParaRPr lang="nl-NL" dirty="0"/>
          </a:p>
        </p:txBody>
      </p:sp>
      <p:sp>
        <p:nvSpPr>
          <p:cNvPr id="7" name="Tijdelijke aanduiding voor tekst 3">
            <a:extLst>
              <a:ext uri="{FF2B5EF4-FFF2-40B4-BE49-F238E27FC236}">
                <a16:creationId xmlns:a16="http://schemas.microsoft.com/office/drawing/2014/main" id="{2435340C-F21D-0849-B0D3-54E8B041DF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829964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ee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7C7254BA-ADDC-1945-B2BB-CB2F15EA6B2C}"/>
              </a:ext>
            </a:extLst>
          </p:cNvPr>
          <p:cNvSpPr>
            <a:spLocks noGrp="1"/>
          </p:cNvSpPr>
          <p:nvPr>
            <p:ph type="title" hasCustomPrompt="1"/>
          </p:nvPr>
        </p:nvSpPr>
        <p:spPr>
          <a:xfrm>
            <a:off x="831850" y="2207623"/>
            <a:ext cx="10515600" cy="1283698"/>
          </a:xfrm>
        </p:spPr>
        <p:txBody>
          <a:bodyPr anchor="b">
            <a:normAutofit/>
          </a:bodyPr>
          <a:lstStyle>
            <a:lvl1pPr algn="r">
              <a:defRPr sz="4400">
                <a:solidFill>
                  <a:schemeClr val="bg1"/>
                </a:solidFill>
                <a:latin typeface="Dosis" panose="02010503020202060003" pitchFamily="2" charset="77"/>
              </a:defRPr>
            </a:lvl1pPr>
          </a:lstStyle>
          <a:p>
            <a:r>
              <a:rPr lang="nl-NL" dirty="0"/>
              <a:t>Bedankt voor… zijn er vragen?</a:t>
            </a:r>
          </a:p>
        </p:txBody>
      </p:sp>
      <p:sp>
        <p:nvSpPr>
          <p:cNvPr id="6" name="Tijdelijke aanduiding voor tekst 2">
            <a:extLst>
              <a:ext uri="{FF2B5EF4-FFF2-40B4-BE49-F238E27FC236}">
                <a16:creationId xmlns:a16="http://schemas.microsoft.com/office/drawing/2014/main" id="{73AA7C9F-91F6-664A-90A8-4824DC757683}"/>
              </a:ext>
            </a:extLst>
          </p:cNvPr>
          <p:cNvSpPr>
            <a:spLocks noGrp="1"/>
          </p:cNvSpPr>
          <p:nvPr>
            <p:ph type="body" idx="1" hasCustomPrompt="1"/>
          </p:nvPr>
        </p:nvSpPr>
        <p:spPr>
          <a:xfrm>
            <a:off x="831850" y="3518310"/>
            <a:ext cx="10515600" cy="753246"/>
          </a:xfrm>
        </p:spPr>
        <p:txBody>
          <a:bodyPr/>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Auteur</a:t>
            </a:r>
          </a:p>
        </p:txBody>
      </p:sp>
    </p:spTree>
    <p:extLst>
      <p:ext uri="{BB962C8B-B14F-4D97-AF65-F5344CB8AC3E}">
        <p14:creationId xmlns:p14="http://schemas.microsoft.com/office/powerpoint/2010/main" val="16351022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FF8327-36D9-6E4F-BB59-AD64BDBC0B7C}"/>
              </a:ext>
            </a:extLst>
          </p:cNvPr>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ijdelijke aanduiding voor tekst 2">
            <a:extLst>
              <a:ext uri="{FF2B5EF4-FFF2-40B4-BE49-F238E27FC236}">
                <a16:creationId xmlns:a16="http://schemas.microsoft.com/office/drawing/2014/main" id="{FC61EF5D-0660-F544-AF38-1B58406C3B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Tijdelijke aanduiding voor inhoud 3">
            <a:extLst>
              <a:ext uri="{FF2B5EF4-FFF2-40B4-BE49-F238E27FC236}">
                <a16:creationId xmlns:a16="http://schemas.microsoft.com/office/drawing/2014/main" id="{95C462B7-CA6E-A84B-805E-822CAF6C87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ijdelijke aanduiding voor tekst 4">
            <a:extLst>
              <a:ext uri="{FF2B5EF4-FFF2-40B4-BE49-F238E27FC236}">
                <a16:creationId xmlns:a16="http://schemas.microsoft.com/office/drawing/2014/main" id="{4BDC1DD0-3F05-EF47-BBAA-5C3DF34A94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ijdelijke aanduiding voor inhoud 5">
            <a:extLst>
              <a:ext uri="{FF2B5EF4-FFF2-40B4-BE49-F238E27FC236}">
                <a16:creationId xmlns:a16="http://schemas.microsoft.com/office/drawing/2014/main" id="{C0A62762-9805-384A-BA36-923303BA3E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Tijdelijke aanduiding voor datum 6">
            <a:extLst>
              <a:ext uri="{FF2B5EF4-FFF2-40B4-BE49-F238E27FC236}">
                <a16:creationId xmlns:a16="http://schemas.microsoft.com/office/drawing/2014/main" id="{6FEE9117-40D6-1C48-A24D-30914DC340E0}"/>
              </a:ext>
            </a:extLst>
          </p:cNvPr>
          <p:cNvSpPr>
            <a:spLocks noGrp="1"/>
          </p:cNvSpPr>
          <p:nvPr>
            <p:ph type="dt" sz="half" idx="10"/>
          </p:nvPr>
        </p:nvSpPr>
        <p:spPr/>
        <p:txBody>
          <a:bodyPr/>
          <a:lstStyle/>
          <a:p>
            <a:fld id="{9924FC3D-BFC9-DE45-A40F-F75C5040EB5F}" type="datetimeFigureOut">
              <a:rPr lang="nl-NL" smtClean="0"/>
              <a:t>26-5-2020</a:t>
            </a:fld>
            <a:endParaRPr lang="nl-NL"/>
          </a:p>
        </p:txBody>
      </p:sp>
      <p:sp>
        <p:nvSpPr>
          <p:cNvPr id="8" name="Tijdelijke aanduiding voor voettekst 7">
            <a:extLst>
              <a:ext uri="{FF2B5EF4-FFF2-40B4-BE49-F238E27FC236}">
                <a16:creationId xmlns:a16="http://schemas.microsoft.com/office/drawing/2014/main" id="{568EC73E-791C-7746-BAEB-4E08D893FE0E}"/>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4289DBEF-5D8F-1245-859A-4A37B68631AF}"/>
              </a:ext>
            </a:extLst>
          </p:cNvPr>
          <p:cNvSpPr>
            <a:spLocks noGrp="1"/>
          </p:cNvSpPr>
          <p:nvPr>
            <p:ph type="sldNum" sz="quarter" idx="12"/>
          </p:nvPr>
        </p:nvSpPr>
        <p:spPr/>
        <p:txBody>
          <a:bodyPr/>
          <a:lstStyle/>
          <a:p>
            <a:fld id="{87915DC4-3CDA-E540-96C1-05BBD9D9077A}" type="slidenum">
              <a:rPr lang="nl-NL" smtClean="0"/>
              <a:t>‹nr.›</a:t>
            </a:fld>
            <a:endParaRPr lang="nl-NL"/>
          </a:p>
        </p:txBody>
      </p:sp>
    </p:spTree>
    <p:extLst>
      <p:ext uri="{BB962C8B-B14F-4D97-AF65-F5344CB8AC3E}">
        <p14:creationId xmlns:p14="http://schemas.microsoft.com/office/powerpoint/2010/main" val="38620539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831F08-7A8B-8440-8184-F9F279DAC0C9}"/>
              </a:ext>
            </a:extLst>
          </p:cNvPr>
          <p:cNvSpPr>
            <a:spLocks noGrp="1"/>
          </p:cNvSpPr>
          <p:nvPr>
            <p:ph type="title"/>
          </p:nvPr>
        </p:nvSpPr>
        <p:spPr/>
        <p:txBody>
          <a:bodyPr/>
          <a:lstStyle/>
          <a:p>
            <a:r>
              <a:rPr lang="en-US"/>
              <a:t>Click to edit Master title style</a:t>
            </a:r>
            <a:endParaRPr lang="nl-NL"/>
          </a:p>
        </p:txBody>
      </p:sp>
      <p:sp>
        <p:nvSpPr>
          <p:cNvPr id="3" name="Tijdelijke aanduiding voor verticale tekst 2">
            <a:extLst>
              <a:ext uri="{FF2B5EF4-FFF2-40B4-BE49-F238E27FC236}">
                <a16:creationId xmlns:a16="http://schemas.microsoft.com/office/drawing/2014/main" id="{BE56C191-EDC4-7948-BB68-B04C82991C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ijdelijke aanduiding voor datum 3">
            <a:extLst>
              <a:ext uri="{FF2B5EF4-FFF2-40B4-BE49-F238E27FC236}">
                <a16:creationId xmlns:a16="http://schemas.microsoft.com/office/drawing/2014/main" id="{D529FCBE-B1AD-3C46-B5E7-E323A2296E14}"/>
              </a:ext>
            </a:extLst>
          </p:cNvPr>
          <p:cNvSpPr>
            <a:spLocks noGrp="1"/>
          </p:cNvSpPr>
          <p:nvPr>
            <p:ph type="dt" sz="half" idx="10"/>
          </p:nvPr>
        </p:nvSpPr>
        <p:spPr/>
        <p:txBody>
          <a:bodyPr/>
          <a:lstStyle/>
          <a:p>
            <a:fld id="{9924FC3D-BFC9-DE45-A40F-F75C5040EB5F}" type="datetimeFigureOut">
              <a:rPr lang="nl-NL" smtClean="0"/>
              <a:t>26-5-2020</a:t>
            </a:fld>
            <a:endParaRPr lang="nl-NL"/>
          </a:p>
        </p:txBody>
      </p:sp>
      <p:sp>
        <p:nvSpPr>
          <p:cNvPr id="5" name="Tijdelijke aanduiding voor voettekst 4">
            <a:extLst>
              <a:ext uri="{FF2B5EF4-FFF2-40B4-BE49-F238E27FC236}">
                <a16:creationId xmlns:a16="http://schemas.microsoft.com/office/drawing/2014/main" id="{05B2C2F5-9040-9245-8F42-0441035DBED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23E0D4D-7B10-5A4A-907C-8DD9B51F8D3B}"/>
              </a:ext>
            </a:extLst>
          </p:cNvPr>
          <p:cNvSpPr>
            <a:spLocks noGrp="1"/>
          </p:cNvSpPr>
          <p:nvPr>
            <p:ph type="sldNum" sz="quarter" idx="12"/>
          </p:nvPr>
        </p:nvSpPr>
        <p:spPr/>
        <p:txBody>
          <a:bodyPr/>
          <a:lstStyle/>
          <a:p>
            <a:fld id="{87915DC4-3CDA-E540-96C1-05BBD9D9077A}" type="slidenum">
              <a:rPr lang="nl-NL" smtClean="0"/>
              <a:t>‹nr.›</a:t>
            </a:fld>
            <a:endParaRPr lang="nl-NL"/>
          </a:p>
        </p:txBody>
      </p:sp>
    </p:spTree>
    <p:extLst>
      <p:ext uri="{BB962C8B-B14F-4D97-AF65-F5344CB8AC3E}">
        <p14:creationId xmlns:p14="http://schemas.microsoft.com/office/powerpoint/2010/main" val="14795740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146BA1C8-3C30-184F-BE89-1AF2317339B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l-NL"/>
          </a:p>
        </p:txBody>
      </p:sp>
      <p:sp>
        <p:nvSpPr>
          <p:cNvPr id="3" name="Tijdelijke aanduiding voor verticale tekst 2">
            <a:extLst>
              <a:ext uri="{FF2B5EF4-FFF2-40B4-BE49-F238E27FC236}">
                <a16:creationId xmlns:a16="http://schemas.microsoft.com/office/drawing/2014/main" id="{A4BC9583-EA17-A444-BE6B-FE59B5B92C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ijdelijke aanduiding voor datum 3">
            <a:extLst>
              <a:ext uri="{FF2B5EF4-FFF2-40B4-BE49-F238E27FC236}">
                <a16:creationId xmlns:a16="http://schemas.microsoft.com/office/drawing/2014/main" id="{11D32868-668C-1642-8398-45D41E95B529}"/>
              </a:ext>
            </a:extLst>
          </p:cNvPr>
          <p:cNvSpPr>
            <a:spLocks noGrp="1"/>
          </p:cNvSpPr>
          <p:nvPr>
            <p:ph type="dt" sz="half" idx="10"/>
          </p:nvPr>
        </p:nvSpPr>
        <p:spPr/>
        <p:txBody>
          <a:bodyPr/>
          <a:lstStyle/>
          <a:p>
            <a:fld id="{9924FC3D-BFC9-DE45-A40F-F75C5040EB5F}" type="datetimeFigureOut">
              <a:rPr lang="nl-NL" smtClean="0"/>
              <a:t>26-5-2020</a:t>
            </a:fld>
            <a:endParaRPr lang="nl-NL"/>
          </a:p>
        </p:txBody>
      </p:sp>
      <p:sp>
        <p:nvSpPr>
          <p:cNvPr id="5" name="Tijdelijke aanduiding voor voettekst 4">
            <a:extLst>
              <a:ext uri="{FF2B5EF4-FFF2-40B4-BE49-F238E27FC236}">
                <a16:creationId xmlns:a16="http://schemas.microsoft.com/office/drawing/2014/main" id="{9B0700C6-33F3-364C-8C4C-5CD209DC2FB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B4B9CBB-89A1-1E4D-88C0-B91C0004A4C2}"/>
              </a:ext>
            </a:extLst>
          </p:cNvPr>
          <p:cNvSpPr>
            <a:spLocks noGrp="1"/>
          </p:cNvSpPr>
          <p:nvPr>
            <p:ph type="sldNum" sz="quarter" idx="12"/>
          </p:nvPr>
        </p:nvSpPr>
        <p:spPr/>
        <p:txBody>
          <a:bodyPr/>
          <a:lstStyle/>
          <a:p>
            <a:fld id="{87915DC4-3CDA-E540-96C1-05BBD9D9077A}" type="slidenum">
              <a:rPr lang="nl-NL" smtClean="0"/>
              <a:t>‹nr.›</a:t>
            </a:fld>
            <a:endParaRPr lang="nl-NL"/>
          </a:p>
        </p:txBody>
      </p:sp>
    </p:spTree>
    <p:extLst>
      <p:ext uri="{BB962C8B-B14F-4D97-AF65-F5344CB8AC3E}">
        <p14:creationId xmlns:p14="http://schemas.microsoft.com/office/powerpoint/2010/main" val="1683448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ek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06DD3F-FF62-F048-AC3D-D06F927B6673}"/>
              </a:ext>
            </a:extLst>
          </p:cNvPr>
          <p:cNvSpPr>
            <a:spLocks noGrp="1"/>
          </p:cNvSpPr>
          <p:nvPr>
            <p:ph type="title" hasCustomPrompt="1"/>
          </p:nvPr>
        </p:nvSpPr>
        <p:spPr>
          <a:xfrm>
            <a:off x="0" y="242370"/>
            <a:ext cx="10107975" cy="1055567"/>
          </a:xfrm>
        </p:spPr>
        <p:txBody>
          <a:bodyPr anchor="b"/>
          <a:lstStyle>
            <a:lvl1pPr algn="ctr">
              <a:defRPr sz="4400" baseline="0">
                <a:solidFill>
                  <a:schemeClr val="bg1"/>
                </a:solidFill>
                <a:latin typeface="Calibri" panose="020F0502020204030204" pitchFamily="34" charset="0"/>
                <a:cs typeface="Calibri" panose="020F0502020204030204" pitchFamily="34" charset="0"/>
              </a:defRPr>
            </a:lvl1pPr>
          </a:lstStyle>
          <a:p>
            <a:r>
              <a:rPr lang="nl-NL" dirty="0"/>
              <a:t>3. Ingekomen stukken en mededelingen</a:t>
            </a:r>
          </a:p>
        </p:txBody>
      </p:sp>
    </p:spTree>
    <p:extLst>
      <p:ext uri="{BB962C8B-B14F-4D97-AF65-F5344CB8AC3E}">
        <p14:creationId xmlns:p14="http://schemas.microsoft.com/office/powerpoint/2010/main" val="303007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2_Sectiek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06DD3F-FF62-F048-AC3D-D06F927B6673}"/>
              </a:ext>
            </a:extLst>
          </p:cNvPr>
          <p:cNvSpPr>
            <a:spLocks noGrp="1"/>
          </p:cNvSpPr>
          <p:nvPr>
            <p:ph type="title" hasCustomPrompt="1"/>
          </p:nvPr>
        </p:nvSpPr>
        <p:spPr>
          <a:xfrm>
            <a:off x="341523" y="307446"/>
            <a:ext cx="9342380" cy="1012526"/>
          </a:xfrm>
        </p:spPr>
        <p:txBody>
          <a:bodyPr anchor="b">
            <a:normAutofit/>
          </a:bodyPr>
          <a:lstStyle>
            <a:lvl1pPr algn="l">
              <a:defRPr sz="4400" baseline="0">
                <a:solidFill>
                  <a:schemeClr val="bg1"/>
                </a:solidFill>
                <a:latin typeface="Calibri" panose="020F0502020204030204" pitchFamily="34" charset="0"/>
                <a:cs typeface="Calibri" panose="020F0502020204030204" pitchFamily="34" charset="0"/>
              </a:defRPr>
            </a:lvl1pPr>
          </a:lstStyle>
          <a:p>
            <a:r>
              <a:rPr lang="nl-NL" dirty="0"/>
              <a:t>4. Financiën</a:t>
            </a:r>
          </a:p>
        </p:txBody>
      </p:sp>
      <p:sp>
        <p:nvSpPr>
          <p:cNvPr id="3" name="Tijdelijke aanduiding voor tekst 2">
            <a:extLst>
              <a:ext uri="{FF2B5EF4-FFF2-40B4-BE49-F238E27FC236}">
                <a16:creationId xmlns:a16="http://schemas.microsoft.com/office/drawing/2014/main" id="{0FE5BC32-1CDC-764F-AF07-CB00F49FA585}"/>
              </a:ext>
            </a:extLst>
          </p:cNvPr>
          <p:cNvSpPr>
            <a:spLocks noGrp="1"/>
          </p:cNvSpPr>
          <p:nvPr>
            <p:ph type="body" idx="1" hasCustomPrompt="1"/>
          </p:nvPr>
        </p:nvSpPr>
        <p:spPr>
          <a:xfrm>
            <a:off x="341523" y="2108151"/>
            <a:ext cx="10515600" cy="2067242"/>
          </a:xfrm>
        </p:spPr>
        <p:txBody>
          <a:bodyPr/>
          <a:lstStyle>
            <a:lvl1pPr marL="457200" indent="-457200" algn="l">
              <a:buFont typeface="+mj-lt"/>
              <a:buAutoNum type="alphaLcParenR"/>
              <a:defRPr sz="2400" baseline="0">
                <a:solidFill>
                  <a:schemeClr val="bg1"/>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latin typeface="Calibri" panose="020F0502020204030204" pitchFamily="34" charset="0"/>
                <a:cs typeface="Calibri" panose="020F0502020204030204" pitchFamily="34" charset="0"/>
              </a:rPr>
              <a:t>Begroting 2019</a:t>
            </a:r>
          </a:p>
          <a:p>
            <a:pPr lvl="0"/>
            <a:r>
              <a:rPr lang="nl-NL" dirty="0">
                <a:latin typeface="Calibri" panose="020F0502020204030204" pitchFamily="34" charset="0"/>
                <a:cs typeface="Calibri" panose="020F0502020204030204" pitchFamily="34" charset="0"/>
              </a:rPr>
              <a:t>Toelichting FCC</a:t>
            </a:r>
          </a:p>
          <a:p>
            <a:pPr lvl="0"/>
            <a:r>
              <a:rPr lang="nl-NL" dirty="0">
                <a:latin typeface="Calibri" panose="020F0502020204030204" pitchFamily="34" charset="0"/>
                <a:cs typeface="Calibri" panose="020F0502020204030204" pitchFamily="34" charset="0"/>
              </a:rPr>
              <a:t>Vaststellen contributie 2019</a:t>
            </a:r>
          </a:p>
          <a:p>
            <a:pPr lvl="0"/>
            <a:r>
              <a:rPr lang="nl-NL" dirty="0">
                <a:latin typeface="Calibri" panose="020F0502020204030204" pitchFamily="34" charset="0"/>
                <a:cs typeface="Calibri" panose="020F0502020204030204" pitchFamily="34" charset="0"/>
              </a:rPr>
              <a:t>Vacature FCC</a:t>
            </a:r>
          </a:p>
          <a:p>
            <a:pPr lvl="0"/>
            <a:endParaRPr lang="nl-NL" dirty="0">
              <a:latin typeface="Calibri" panose="020F0502020204030204" pitchFamily="34" charset="0"/>
              <a:cs typeface="Calibri" panose="020F0502020204030204" pitchFamily="34" charset="0"/>
            </a:endParaRPr>
          </a:p>
          <a:p>
            <a:pPr lvl="0"/>
            <a:endParaRPr lang="nl-NL" dirty="0"/>
          </a:p>
        </p:txBody>
      </p:sp>
    </p:spTree>
    <p:extLst>
      <p:ext uri="{BB962C8B-B14F-4D97-AF65-F5344CB8AC3E}">
        <p14:creationId xmlns:p14="http://schemas.microsoft.com/office/powerpoint/2010/main" val="1778077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ectiek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06DD3F-FF62-F048-AC3D-D06F927B6673}"/>
              </a:ext>
            </a:extLst>
          </p:cNvPr>
          <p:cNvSpPr>
            <a:spLocks noGrp="1"/>
          </p:cNvSpPr>
          <p:nvPr>
            <p:ph type="title" hasCustomPrompt="1"/>
          </p:nvPr>
        </p:nvSpPr>
        <p:spPr>
          <a:xfrm>
            <a:off x="352540" y="251335"/>
            <a:ext cx="9342380" cy="1012526"/>
          </a:xfrm>
        </p:spPr>
        <p:txBody>
          <a:bodyPr anchor="b">
            <a:normAutofit/>
          </a:bodyPr>
          <a:lstStyle>
            <a:lvl1pPr algn="l">
              <a:defRPr sz="4400" baseline="0">
                <a:solidFill>
                  <a:schemeClr val="bg1"/>
                </a:solidFill>
                <a:latin typeface="Calibri" panose="020F0502020204030204" pitchFamily="34" charset="0"/>
                <a:cs typeface="Calibri" panose="020F0502020204030204" pitchFamily="34" charset="0"/>
              </a:defRPr>
            </a:lvl1pPr>
          </a:lstStyle>
          <a:p>
            <a:r>
              <a:rPr lang="nl-NL" dirty="0"/>
              <a:t>4a Begroting 2019 </a:t>
            </a:r>
          </a:p>
        </p:txBody>
      </p:sp>
      <p:graphicFrame>
        <p:nvGraphicFramePr>
          <p:cNvPr id="4" name="Tabel 3"/>
          <p:cNvGraphicFramePr>
            <a:graphicFrameLocks noGrp="1"/>
          </p:cNvGraphicFramePr>
          <p:nvPr userDrawn="1">
            <p:extLst>
              <p:ext uri="{D42A27DB-BD31-4B8C-83A1-F6EECF244321}">
                <p14:modId xmlns:p14="http://schemas.microsoft.com/office/powerpoint/2010/main" val="2641563755"/>
              </p:ext>
            </p:extLst>
          </p:nvPr>
        </p:nvGraphicFramePr>
        <p:xfrm>
          <a:off x="352540" y="1740665"/>
          <a:ext cx="7425366" cy="4836413"/>
        </p:xfrm>
        <a:graphic>
          <a:graphicData uri="http://schemas.openxmlformats.org/drawingml/2006/table">
            <a:tbl>
              <a:tblPr>
                <a:tableStyleId>{5C22544A-7EE6-4342-B048-85BDC9FD1C3A}</a:tableStyleId>
              </a:tblPr>
              <a:tblGrid>
                <a:gridCol w="2904673">
                  <a:extLst>
                    <a:ext uri="{9D8B030D-6E8A-4147-A177-3AD203B41FA5}">
                      <a16:colId xmlns:a16="http://schemas.microsoft.com/office/drawing/2014/main" val="1098839395"/>
                    </a:ext>
                  </a:extLst>
                </a:gridCol>
                <a:gridCol w="59522">
                  <a:extLst>
                    <a:ext uri="{9D8B030D-6E8A-4147-A177-3AD203B41FA5}">
                      <a16:colId xmlns:a16="http://schemas.microsoft.com/office/drawing/2014/main" val="684767965"/>
                    </a:ext>
                  </a:extLst>
                </a:gridCol>
                <a:gridCol w="553554">
                  <a:extLst>
                    <a:ext uri="{9D8B030D-6E8A-4147-A177-3AD203B41FA5}">
                      <a16:colId xmlns:a16="http://schemas.microsoft.com/office/drawing/2014/main" val="2804708104"/>
                    </a:ext>
                  </a:extLst>
                </a:gridCol>
                <a:gridCol w="53570">
                  <a:extLst>
                    <a:ext uri="{9D8B030D-6E8A-4147-A177-3AD203B41FA5}">
                      <a16:colId xmlns:a16="http://schemas.microsoft.com/office/drawing/2014/main" val="1566015440"/>
                    </a:ext>
                  </a:extLst>
                </a:gridCol>
                <a:gridCol w="553554">
                  <a:extLst>
                    <a:ext uri="{9D8B030D-6E8A-4147-A177-3AD203B41FA5}">
                      <a16:colId xmlns:a16="http://schemas.microsoft.com/office/drawing/2014/main" val="1354286757"/>
                    </a:ext>
                  </a:extLst>
                </a:gridCol>
                <a:gridCol w="59522">
                  <a:extLst>
                    <a:ext uri="{9D8B030D-6E8A-4147-A177-3AD203B41FA5}">
                      <a16:colId xmlns:a16="http://schemas.microsoft.com/office/drawing/2014/main" val="1542577058"/>
                    </a:ext>
                  </a:extLst>
                </a:gridCol>
                <a:gridCol w="571412">
                  <a:extLst>
                    <a:ext uri="{9D8B030D-6E8A-4147-A177-3AD203B41FA5}">
                      <a16:colId xmlns:a16="http://schemas.microsoft.com/office/drawing/2014/main" val="2847628343"/>
                    </a:ext>
                  </a:extLst>
                </a:gridCol>
                <a:gridCol w="59522">
                  <a:extLst>
                    <a:ext uri="{9D8B030D-6E8A-4147-A177-3AD203B41FA5}">
                      <a16:colId xmlns:a16="http://schemas.microsoft.com/office/drawing/2014/main" val="2730674537"/>
                    </a:ext>
                  </a:extLst>
                </a:gridCol>
                <a:gridCol w="559506">
                  <a:extLst>
                    <a:ext uri="{9D8B030D-6E8A-4147-A177-3AD203B41FA5}">
                      <a16:colId xmlns:a16="http://schemas.microsoft.com/office/drawing/2014/main" val="3060740626"/>
                    </a:ext>
                  </a:extLst>
                </a:gridCol>
                <a:gridCol w="383917">
                  <a:extLst>
                    <a:ext uri="{9D8B030D-6E8A-4147-A177-3AD203B41FA5}">
                      <a16:colId xmlns:a16="http://schemas.microsoft.com/office/drawing/2014/main" val="1699119199"/>
                    </a:ext>
                  </a:extLst>
                </a:gridCol>
                <a:gridCol w="559506">
                  <a:extLst>
                    <a:ext uri="{9D8B030D-6E8A-4147-A177-3AD203B41FA5}">
                      <a16:colId xmlns:a16="http://schemas.microsoft.com/office/drawing/2014/main" val="2049121567"/>
                    </a:ext>
                  </a:extLst>
                </a:gridCol>
                <a:gridCol w="553554">
                  <a:extLst>
                    <a:ext uri="{9D8B030D-6E8A-4147-A177-3AD203B41FA5}">
                      <a16:colId xmlns:a16="http://schemas.microsoft.com/office/drawing/2014/main" val="3096871849"/>
                    </a:ext>
                  </a:extLst>
                </a:gridCol>
                <a:gridCol w="553554">
                  <a:extLst>
                    <a:ext uri="{9D8B030D-6E8A-4147-A177-3AD203B41FA5}">
                      <a16:colId xmlns:a16="http://schemas.microsoft.com/office/drawing/2014/main" val="1525188132"/>
                    </a:ext>
                  </a:extLst>
                </a:gridCol>
              </a:tblGrid>
              <a:tr h="223703">
                <a:tc>
                  <a:txBody>
                    <a:bodyPr/>
                    <a:lstStyle/>
                    <a:p>
                      <a:pPr algn="l" fontAlgn="b"/>
                      <a:r>
                        <a:rPr lang="nl-NL" sz="1400" u="none" strike="noStrike">
                          <a:effectLst/>
                        </a:rPr>
                        <a:t>KNVI</a:t>
                      </a:r>
                      <a:endParaRPr lang="nl-NL" sz="1400" b="1"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1000" b="0" i="0" u="none" strike="noStrike">
                        <a:solidFill>
                          <a:srgbClr val="000000"/>
                        </a:solidFill>
                        <a:effectLst/>
                        <a:latin typeface="Cambria" panose="02040503050406030204" pitchFamily="18" charset="0"/>
                      </a:endParaRPr>
                    </a:p>
                  </a:txBody>
                  <a:tcPr marL="8502" marR="8502" marT="8502" marB="0" anchor="b"/>
                </a:tc>
                <a:tc gridSpan="3">
                  <a:txBody>
                    <a:bodyPr/>
                    <a:lstStyle/>
                    <a:p>
                      <a:pPr algn="l" fontAlgn="b"/>
                      <a:r>
                        <a:rPr lang="pt-BR" sz="1000" u="none" strike="noStrike">
                          <a:effectLst/>
                        </a:rPr>
                        <a:t>C O N C E P T </a:t>
                      </a:r>
                      <a:endParaRPr lang="pt-BR" sz="1000" b="0" i="0" u="none" strike="noStrike">
                        <a:solidFill>
                          <a:srgbClr val="000000"/>
                        </a:solidFill>
                        <a:effectLst/>
                        <a:latin typeface="Cambria" panose="02040503050406030204" pitchFamily="18" charset="0"/>
                      </a:endParaRPr>
                    </a:p>
                  </a:txBody>
                  <a:tcPr marL="8502" marR="8502" marT="8502" marB="0" anchor="b"/>
                </a:tc>
                <a:tc hMerge="1">
                  <a:txBody>
                    <a:bodyPr/>
                    <a:lstStyle/>
                    <a:p>
                      <a:endParaRPr lang="nl-NL"/>
                    </a:p>
                  </a:txBody>
                  <a:tcPr/>
                </a:tc>
                <a:tc hMerge="1">
                  <a:txBody>
                    <a:bodyPr/>
                    <a:lstStyle/>
                    <a:p>
                      <a:endParaRPr lang="nl-NL"/>
                    </a:p>
                  </a:txBody>
                  <a:tcPr/>
                </a:tc>
                <a:tc>
                  <a:txBody>
                    <a:bodyPr/>
                    <a:lstStyle/>
                    <a:p>
                      <a:pPr algn="l" fontAlgn="b"/>
                      <a:endParaRPr lang="nl-NL" sz="7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7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7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7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10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1000" b="0" i="0" u="none" strike="noStrike">
                        <a:solidFill>
                          <a:srgbClr val="000000"/>
                        </a:solidFill>
                        <a:effectLst/>
                        <a:latin typeface="Cambria" panose="02040503050406030204" pitchFamily="18" charset="0"/>
                      </a:endParaRPr>
                    </a:p>
                  </a:txBody>
                  <a:tcPr marL="8502" marR="8502" marT="8502" marB="0" anchor="b"/>
                </a:tc>
                <a:tc gridSpan="2">
                  <a:txBody>
                    <a:bodyPr/>
                    <a:lstStyle/>
                    <a:p>
                      <a:pPr algn="l" fontAlgn="b"/>
                      <a:r>
                        <a:rPr lang="nl-NL" sz="700" u="none" strike="noStrike">
                          <a:effectLst/>
                        </a:rPr>
                        <a:t>in EUR x 1.000</a:t>
                      </a:r>
                      <a:endParaRPr lang="nl-NL" sz="700" b="0" i="0" u="none" strike="noStrike">
                        <a:solidFill>
                          <a:srgbClr val="000000"/>
                        </a:solidFill>
                        <a:effectLst/>
                        <a:latin typeface="Cambria" panose="02040503050406030204" pitchFamily="18" charset="0"/>
                      </a:endParaRPr>
                    </a:p>
                  </a:txBody>
                  <a:tcPr marL="8502" marR="8502" marT="8502" marB="0" anchor="b"/>
                </a:tc>
                <a:tc hMerge="1">
                  <a:txBody>
                    <a:bodyPr/>
                    <a:lstStyle/>
                    <a:p>
                      <a:endParaRPr lang="nl-NL"/>
                    </a:p>
                  </a:txBody>
                  <a:tcPr/>
                </a:tc>
                <a:extLst>
                  <a:ext uri="{0D108BD9-81ED-4DB2-BD59-A6C34878D82A}">
                    <a16:rowId xmlns:a16="http://schemas.microsoft.com/office/drawing/2014/main" val="2382765909"/>
                  </a:ext>
                </a:extLst>
              </a:tr>
              <a:tr h="199698">
                <a:tc>
                  <a:txBody>
                    <a:bodyPr/>
                    <a:lstStyle/>
                    <a:p>
                      <a:pPr algn="l" fontAlgn="b"/>
                      <a:r>
                        <a:rPr lang="nl-NL" sz="1100" u="none" strike="noStrike">
                          <a:effectLst/>
                        </a:rPr>
                        <a:t>Begroting 2019</a:t>
                      </a:r>
                      <a:endParaRPr lang="nl-NL" sz="1100" b="1"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10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10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10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10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10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10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10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10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10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10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10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1000" b="0" i="0" u="none" strike="noStrike">
                        <a:solidFill>
                          <a:srgbClr val="000000"/>
                        </a:solidFill>
                        <a:effectLst/>
                        <a:latin typeface="Cambria" panose="02040503050406030204" pitchFamily="18" charset="0"/>
                      </a:endParaRPr>
                    </a:p>
                  </a:txBody>
                  <a:tcPr marL="8502" marR="8502" marT="8502" marB="0" anchor="b"/>
                </a:tc>
                <a:extLst>
                  <a:ext uri="{0D108BD9-81ED-4DB2-BD59-A6C34878D82A}">
                    <a16:rowId xmlns:a16="http://schemas.microsoft.com/office/drawing/2014/main" val="557841869"/>
                  </a:ext>
                </a:extLst>
              </a:tr>
              <a:tr h="190189">
                <a:tc>
                  <a:txBody>
                    <a:bodyPr/>
                    <a:lstStyle/>
                    <a:p>
                      <a:pPr algn="l" fontAlgn="b"/>
                      <a:endParaRPr lang="nl-NL" sz="1000" b="1"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1000" b="1"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realisatie</a:t>
                      </a:r>
                      <a:endParaRPr lang="nl-NL" sz="900" b="1" i="0" u="none" strike="noStrike">
                        <a:solidFill>
                          <a:srgbClr val="000000"/>
                        </a:solidFill>
                        <a:effectLst/>
                        <a:latin typeface="Cambria" panose="02040503050406030204" pitchFamily="18" charset="0"/>
                      </a:endParaRPr>
                    </a:p>
                  </a:txBody>
                  <a:tcPr marL="8502" marR="8502" marT="8502" marB="0" anchor="b"/>
                </a:tc>
                <a:tc>
                  <a:txBody>
                    <a:bodyPr/>
                    <a:lstStyle/>
                    <a:p>
                      <a:pPr algn="r" fontAlgn="b"/>
                      <a:endParaRPr lang="nl-NL" sz="900" b="1"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begroting</a:t>
                      </a:r>
                      <a:endParaRPr lang="nl-NL" sz="900" b="1" i="0" u="none" strike="noStrike">
                        <a:solidFill>
                          <a:srgbClr val="000000"/>
                        </a:solidFill>
                        <a:effectLst/>
                        <a:latin typeface="Cambria" panose="02040503050406030204" pitchFamily="18" charset="0"/>
                      </a:endParaRPr>
                    </a:p>
                  </a:txBody>
                  <a:tcPr marL="8502" marR="8502" marT="8502" marB="0" anchor="b"/>
                </a:tc>
                <a:tc>
                  <a:txBody>
                    <a:bodyPr/>
                    <a:lstStyle/>
                    <a:p>
                      <a:pPr algn="r" fontAlgn="b"/>
                      <a:endParaRPr lang="nl-NL" sz="900" b="1"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prognose</a:t>
                      </a:r>
                      <a:endParaRPr lang="nl-NL" sz="900" b="1" i="0" u="none" strike="noStrike">
                        <a:solidFill>
                          <a:srgbClr val="000000"/>
                        </a:solidFill>
                        <a:effectLst/>
                        <a:latin typeface="Cambria" panose="02040503050406030204" pitchFamily="18" charset="0"/>
                      </a:endParaRPr>
                    </a:p>
                  </a:txBody>
                  <a:tcPr marL="8502" marR="8502" marT="8502" marB="0" anchor="b"/>
                </a:tc>
                <a:tc>
                  <a:txBody>
                    <a:bodyPr/>
                    <a:lstStyle/>
                    <a:p>
                      <a:pPr algn="r" fontAlgn="b"/>
                      <a:endParaRPr lang="nl-NL" sz="900" b="1"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begroting</a:t>
                      </a:r>
                      <a:endParaRPr lang="nl-NL" sz="900" b="1"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1000" b="1" i="0" u="none" strike="noStrike">
                        <a:solidFill>
                          <a:srgbClr val="000000"/>
                        </a:solidFill>
                        <a:effectLst/>
                        <a:latin typeface="Cambria" panose="02040503050406030204" pitchFamily="18" charset="0"/>
                      </a:endParaRPr>
                    </a:p>
                  </a:txBody>
                  <a:tcPr marL="8502" marR="8502" marT="8502" marB="0" anchor="b"/>
                </a:tc>
                <a:tc gridSpan="3">
                  <a:txBody>
                    <a:bodyPr/>
                    <a:lstStyle/>
                    <a:p>
                      <a:pPr algn="ctr" fontAlgn="b"/>
                      <a:r>
                        <a:rPr lang="nl-NL" sz="700" u="none" strike="noStrike">
                          <a:effectLst/>
                        </a:rPr>
                        <a:t>Meerjarenbegroting</a:t>
                      </a:r>
                      <a:endParaRPr lang="nl-NL" sz="700" b="1" i="0" u="none" strike="noStrike">
                        <a:solidFill>
                          <a:srgbClr val="000000"/>
                        </a:solidFill>
                        <a:effectLst/>
                        <a:latin typeface="Cambria" panose="02040503050406030204" pitchFamily="18" charset="0"/>
                      </a:endParaRPr>
                    </a:p>
                  </a:txBody>
                  <a:tcPr marL="8502" marR="8502" marT="8502" marB="0" anchor="b"/>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2579052901"/>
                  </a:ext>
                </a:extLst>
              </a:tr>
              <a:tr h="180680">
                <a:tc>
                  <a:txBody>
                    <a:bodyPr/>
                    <a:lstStyle/>
                    <a:p>
                      <a:pPr algn="l" fontAlgn="b"/>
                      <a:endParaRPr lang="nl-NL" sz="900" b="1"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1000" b="1"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2017</a:t>
                      </a:r>
                      <a:endParaRPr lang="nl-NL" sz="900" b="1" i="0" u="none" strike="noStrike">
                        <a:solidFill>
                          <a:srgbClr val="000000"/>
                        </a:solidFill>
                        <a:effectLst/>
                        <a:latin typeface="Cambria" panose="02040503050406030204" pitchFamily="18" charset="0"/>
                      </a:endParaRPr>
                    </a:p>
                  </a:txBody>
                  <a:tcPr marL="8502" marR="8502" marT="8502" marB="0" anchor="b"/>
                </a:tc>
                <a:tc>
                  <a:txBody>
                    <a:bodyPr/>
                    <a:lstStyle/>
                    <a:p>
                      <a:pPr algn="r" fontAlgn="b"/>
                      <a:endParaRPr lang="nl-NL" sz="900" b="1"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2018</a:t>
                      </a:r>
                      <a:endParaRPr lang="nl-NL" sz="900" b="1" i="0" u="none" strike="noStrike">
                        <a:solidFill>
                          <a:srgbClr val="000000"/>
                        </a:solidFill>
                        <a:effectLst/>
                        <a:latin typeface="Cambria" panose="02040503050406030204" pitchFamily="18" charset="0"/>
                      </a:endParaRPr>
                    </a:p>
                  </a:txBody>
                  <a:tcPr marL="8502" marR="8502" marT="8502" marB="0" anchor="b"/>
                </a:tc>
                <a:tc>
                  <a:txBody>
                    <a:bodyPr/>
                    <a:lstStyle/>
                    <a:p>
                      <a:pPr algn="r" fontAlgn="b"/>
                      <a:endParaRPr lang="nl-NL" sz="900" b="1"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2018</a:t>
                      </a:r>
                      <a:endParaRPr lang="nl-NL" sz="900" b="1" i="0" u="none" strike="noStrike">
                        <a:solidFill>
                          <a:srgbClr val="000000"/>
                        </a:solidFill>
                        <a:effectLst/>
                        <a:latin typeface="Cambria" panose="02040503050406030204" pitchFamily="18" charset="0"/>
                      </a:endParaRPr>
                    </a:p>
                  </a:txBody>
                  <a:tcPr marL="8502" marR="8502" marT="8502" marB="0" anchor="b"/>
                </a:tc>
                <a:tc>
                  <a:txBody>
                    <a:bodyPr/>
                    <a:lstStyle/>
                    <a:p>
                      <a:pPr algn="r" fontAlgn="b"/>
                      <a:endParaRPr lang="nl-NL" sz="900" b="1"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2019</a:t>
                      </a:r>
                      <a:endParaRPr lang="nl-NL" sz="900" b="1"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1000" b="1"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2020</a:t>
                      </a:r>
                      <a:endParaRPr lang="nl-NL" sz="900" b="1"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2021</a:t>
                      </a:r>
                      <a:endParaRPr lang="nl-NL" sz="900" b="1"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2022</a:t>
                      </a:r>
                      <a:endParaRPr lang="nl-NL" sz="900" b="1" i="0" u="none" strike="noStrike">
                        <a:solidFill>
                          <a:srgbClr val="000000"/>
                        </a:solidFill>
                        <a:effectLst/>
                        <a:latin typeface="Cambria" panose="02040503050406030204" pitchFamily="18" charset="0"/>
                      </a:endParaRPr>
                    </a:p>
                  </a:txBody>
                  <a:tcPr marL="8502" marR="8502" marT="8502" marB="0" anchor="b"/>
                </a:tc>
                <a:extLst>
                  <a:ext uri="{0D108BD9-81ED-4DB2-BD59-A6C34878D82A}">
                    <a16:rowId xmlns:a16="http://schemas.microsoft.com/office/drawing/2014/main" val="1486768753"/>
                  </a:ext>
                </a:extLst>
              </a:tr>
              <a:tr h="180680">
                <a:tc>
                  <a:txBody>
                    <a:bodyPr/>
                    <a:lstStyle/>
                    <a:p>
                      <a:pPr algn="l" fontAlgn="b"/>
                      <a:r>
                        <a:rPr lang="nl-NL" sz="900" u="none" strike="noStrike">
                          <a:effectLst/>
                        </a:rPr>
                        <a:t>Baten</a:t>
                      </a:r>
                      <a:endParaRPr lang="nl-NL" sz="900" b="1"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10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r>
                        <a:rPr lang="nl-NL" sz="1000" u="none" strike="noStrike">
                          <a:effectLst/>
                        </a:rPr>
                        <a:t> </a:t>
                      </a:r>
                      <a:endParaRPr lang="nl-NL" sz="10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10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r>
                        <a:rPr lang="nl-NL" sz="1000" u="none" strike="noStrike">
                          <a:effectLst/>
                        </a:rPr>
                        <a:t> </a:t>
                      </a:r>
                      <a:endParaRPr lang="nl-NL" sz="10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10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r>
                        <a:rPr lang="nl-NL" sz="1000" u="none" strike="noStrike">
                          <a:effectLst/>
                        </a:rPr>
                        <a:t> </a:t>
                      </a:r>
                      <a:endParaRPr lang="nl-NL" sz="10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10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r>
                        <a:rPr lang="nl-NL" sz="1000" u="none" strike="noStrike">
                          <a:effectLst/>
                        </a:rPr>
                        <a:t> </a:t>
                      </a:r>
                      <a:endParaRPr lang="nl-NL" sz="10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10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r>
                        <a:rPr lang="nl-NL" sz="1000" u="none" strike="noStrike">
                          <a:effectLst/>
                        </a:rPr>
                        <a:t> </a:t>
                      </a:r>
                      <a:endParaRPr lang="nl-NL" sz="10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r>
                        <a:rPr lang="nl-NL" sz="1000" u="none" strike="noStrike">
                          <a:effectLst/>
                        </a:rPr>
                        <a:t> </a:t>
                      </a:r>
                      <a:endParaRPr lang="nl-NL" sz="10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r>
                        <a:rPr lang="nl-NL" sz="1000" u="none" strike="noStrike">
                          <a:effectLst/>
                        </a:rPr>
                        <a:t> </a:t>
                      </a:r>
                      <a:endParaRPr lang="nl-NL" sz="1000" b="0" i="0" u="none" strike="noStrike">
                        <a:solidFill>
                          <a:srgbClr val="000000"/>
                        </a:solidFill>
                        <a:effectLst/>
                        <a:latin typeface="Cambria" panose="02040503050406030204" pitchFamily="18" charset="0"/>
                      </a:endParaRPr>
                    </a:p>
                  </a:txBody>
                  <a:tcPr marL="8502" marR="8502" marT="8502" marB="0" anchor="b"/>
                </a:tc>
                <a:extLst>
                  <a:ext uri="{0D108BD9-81ED-4DB2-BD59-A6C34878D82A}">
                    <a16:rowId xmlns:a16="http://schemas.microsoft.com/office/drawing/2014/main" val="3957542437"/>
                  </a:ext>
                </a:extLst>
              </a:tr>
              <a:tr h="180680">
                <a:tc>
                  <a:txBody>
                    <a:bodyPr/>
                    <a:lstStyle/>
                    <a:p>
                      <a:pPr algn="l" fontAlgn="b"/>
                      <a:r>
                        <a:rPr lang="nl-NL" sz="900" u="none" strike="noStrike">
                          <a:effectLst/>
                        </a:rPr>
                        <a:t>Contributies</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10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610</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10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600</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576</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560</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10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560</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560</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560</a:t>
                      </a:r>
                      <a:endParaRPr lang="nl-NL" sz="900" b="0" i="0" u="none" strike="noStrike">
                        <a:solidFill>
                          <a:srgbClr val="000000"/>
                        </a:solidFill>
                        <a:effectLst/>
                        <a:latin typeface="Cambria" panose="02040503050406030204" pitchFamily="18" charset="0"/>
                      </a:endParaRPr>
                    </a:p>
                  </a:txBody>
                  <a:tcPr marL="8502" marR="8502" marT="8502" marB="0" anchor="b"/>
                </a:tc>
                <a:extLst>
                  <a:ext uri="{0D108BD9-81ED-4DB2-BD59-A6C34878D82A}">
                    <a16:rowId xmlns:a16="http://schemas.microsoft.com/office/drawing/2014/main" val="1103400176"/>
                  </a:ext>
                </a:extLst>
              </a:tr>
              <a:tr h="180680">
                <a:tc>
                  <a:txBody>
                    <a:bodyPr/>
                    <a:lstStyle/>
                    <a:p>
                      <a:pPr algn="l" fontAlgn="b"/>
                      <a:r>
                        <a:rPr lang="nl-NL" sz="900" u="none" strike="noStrike">
                          <a:effectLst/>
                        </a:rPr>
                        <a:t>Inkomsten jaarevent</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10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163</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10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160</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203</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200</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10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200</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200</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200</a:t>
                      </a:r>
                      <a:endParaRPr lang="nl-NL" sz="900" b="0" i="0" u="none" strike="noStrike">
                        <a:solidFill>
                          <a:srgbClr val="000000"/>
                        </a:solidFill>
                        <a:effectLst/>
                        <a:latin typeface="Cambria" panose="02040503050406030204" pitchFamily="18" charset="0"/>
                      </a:endParaRPr>
                    </a:p>
                  </a:txBody>
                  <a:tcPr marL="8502" marR="8502" marT="8502" marB="0" anchor="b"/>
                </a:tc>
                <a:extLst>
                  <a:ext uri="{0D108BD9-81ED-4DB2-BD59-A6C34878D82A}">
                    <a16:rowId xmlns:a16="http://schemas.microsoft.com/office/drawing/2014/main" val="2945698125"/>
                  </a:ext>
                </a:extLst>
              </a:tr>
              <a:tr h="180680">
                <a:tc>
                  <a:txBody>
                    <a:bodyPr/>
                    <a:lstStyle/>
                    <a:p>
                      <a:pPr algn="l" fontAlgn="b"/>
                      <a:r>
                        <a:rPr lang="nl-NL" sz="900" u="none" strike="noStrike">
                          <a:effectLst/>
                        </a:rPr>
                        <a:t>Inkomsten SIGs</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10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116</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10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50</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85</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80</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10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70</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70</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70</a:t>
                      </a:r>
                      <a:endParaRPr lang="nl-NL" sz="900" b="0" i="0" u="none" strike="noStrike">
                        <a:solidFill>
                          <a:srgbClr val="000000"/>
                        </a:solidFill>
                        <a:effectLst/>
                        <a:latin typeface="Cambria" panose="02040503050406030204" pitchFamily="18" charset="0"/>
                      </a:endParaRPr>
                    </a:p>
                  </a:txBody>
                  <a:tcPr marL="8502" marR="8502" marT="8502" marB="0" anchor="b"/>
                </a:tc>
                <a:extLst>
                  <a:ext uri="{0D108BD9-81ED-4DB2-BD59-A6C34878D82A}">
                    <a16:rowId xmlns:a16="http://schemas.microsoft.com/office/drawing/2014/main" val="4126143341"/>
                  </a:ext>
                </a:extLst>
              </a:tr>
              <a:tr h="180680">
                <a:tc>
                  <a:txBody>
                    <a:bodyPr/>
                    <a:lstStyle/>
                    <a:p>
                      <a:pPr algn="l" fontAlgn="b"/>
                      <a:r>
                        <a:rPr lang="nl-NL" sz="900" u="none" strike="noStrike">
                          <a:effectLst/>
                        </a:rPr>
                        <a:t>Overige inkomsten</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10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48</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10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30</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48</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30</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10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30</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30</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30</a:t>
                      </a:r>
                      <a:endParaRPr lang="nl-NL" sz="900" b="0" i="0" u="none" strike="noStrike">
                        <a:solidFill>
                          <a:srgbClr val="000000"/>
                        </a:solidFill>
                        <a:effectLst/>
                        <a:latin typeface="Cambria" panose="02040503050406030204" pitchFamily="18" charset="0"/>
                      </a:endParaRPr>
                    </a:p>
                  </a:txBody>
                  <a:tcPr marL="8502" marR="8502" marT="8502" marB="0" anchor="b"/>
                </a:tc>
                <a:extLst>
                  <a:ext uri="{0D108BD9-81ED-4DB2-BD59-A6C34878D82A}">
                    <a16:rowId xmlns:a16="http://schemas.microsoft.com/office/drawing/2014/main" val="1426887463"/>
                  </a:ext>
                </a:extLst>
              </a:tr>
              <a:tr h="180680">
                <a:tc>
                  <a:txBody>
                    <a:bodyPr/>
                    <a:lstStyle/>
                    <a:p>
                      <a:pPr algn="l" fontAlgn="b"/>
                      <a:endParaRPr lang="nl-NL" sz="900" b="1"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1000" b="1"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937</a:t>
                      </a:r>
                      <a:endParaRPr lang="nl-NL" sz="900" b="1"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10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840</a:t>
                      </a:r>
                      <a:endParaRPr lang="nl-NL" sz="900" b="1"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900" b="1"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912</a:t>
                      </a:r>
                      <a:endParaRPr lang="nl-NL" sz="900" b="1"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900" b="1"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870</a:t>
                      </a:r>
                      <a:endParaRPr lang="nl-NL" sz="900" b="1"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10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860</a:t>
                      </a:r>
                      <a:endParaRPr lang="nl-NL" sz="900" b="1"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860</a:t>
                      </a:r>
                      <a:endParaRPr lang="nl-NL" sz="900" b="1"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860</a:t>
                      </a:r>
                      <a:endParaRPr lang="nl-NL" sz="900" b="1" i="0" u="none" strike="noStrike">
                        <a:solidFill>
                          <a:srgbClr val="000000"/>
                        </a:solidFill>
                        <a:effectLst/>
                        <a:latin typeface="Cambria" panose="02040503050406030204" pitchFamily="18" charset="0"/>
                      </a:endParaRPr>
                    </a:p>
                  </a:txBody>
                  <a:tcPr marL="8502" marR="8502" marT="8502" marB="0" anchor="b"/>
                </a:tc>
                <a:extLst>
                  <a:ext uri="{0D108BD9-81ED-4DB2-BD59-A6C34878D82A}">
                    <a16:rowId xmlns:a16="http://schemas.microsoft.com/office/drawing/2014/main" val="2918762738"/>
                  </a:ext>
                </a:extLst>
              </a:tr>
              <a:tr h="180680">
                <a:tc>
                  <a:txBody>
                    <a:bodyPr/>
                    <a:lstStyle/>
                    <a:p>
                      <a:pPr algn="l" fontAlgn="b"/>
                      <a:r>
                        <a:rPr lang="nl-NL" sz="900" u="none" strike="noStrike">
                          <a:effectLst/>
                        </a:rPr>
                        <a:t>Lasten</a:t>
                      </a:r>
                      <a:endParaRPr lang="nl-NL" sz="900" b="1"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10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r>
                        <a:rPr lang="nl-NL" sz="900" u="none" strike="noStrike">
                          <a:effectLst/>
                        </a:rPr>
                        <a:t> </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10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r>
                        <a:rPr lang="nl-NL" sz="900" u="none" strike="noStrike">
                          <a:effectLst/>
                        </a:rPr>
                        <a:t> </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r>
                        <a:rPr lang="nl-NL" sz="900" u="none" strike="noStrike">
                          <a:effectLst/>
                        </a:rPr>
                        <a:t> </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r>
                        <a:rPr lang="nl-NL" sz="900" u="none" strike="noStrike">
                          <a:effectLst/>
                        </a:rPr>
                        <a:t> </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10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r>
                        <a:rPr lang="nl-NL" sz="900" u="none" strike="noStrike">
                          <a:effectLst/>
                        </a:rPr>
                        <a:t> </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r>
                        <a:rPr lang="nl-NL" sz="900" u="none" strike="noStrike">
                          <a:effectLst/>
                        </a:rPr>
                        <a:t> </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r>
                        <a:rPr lang="nl-NL" sz="900" u="none" strike="noStrike">
                          <a:effectLst/>
                        </a:rPr>
                        <a:t> </a:t>
                      </a:r>
                      <a:endParaRPr lang="nl-NL" sz="900" b="0" i="0" u="none" strike="noStrike">
                        <a:solidFill>
                          <a:srgbClr val="000000"/>
                        </a:solidFill>
                        <a:effectLst/>
                        <a:latin typeface="Cambria" panose="02040503050406030204" pitchFamily="18" charset="0"/>
                      </a:endParaRPr>
                    </a:p>
                  </a:txBody>
                  <a:tcPr marL="8502" marR="8502" marT="8502" marB="0" anchor="b"/>
                </a:tc>
                <a:extLst>
                  <a:ext uri="{0D108BD9-81ED-4DB2-BD59-A6C34878D82A}">
                    <a16:rowId xmlns:a16="http://schemas.microsoft.com/office/drawing/2014/main" val="2000560552"/>
                  </a:ext>
                </a:extLst>
              </a:tr>
              <a:tr h="316333">
                <a:tc gridSpan="2">
                  <a:txBody>
                    <a:bodyPr/>
                    <a:lstStyle/>
                    <a:p>
                      <a:pPr algn="l" fontAlgn="b"/>
                      <a:r>
                        <a:rPr lang="nl-NL" sz="900" u="none" strike="noStrike">
                          <a:effectLst/>
                        </a:rPr>
                        <a:t>Kosten Secretariaat, administratie en verenigingsmanagement</a:t>
                      </a:r>
                      <a:endParaRPr lang="nl-NL" sz="900" b="0" i="0" u="none" strike="noStrike">
                        <a:solidFill>
                          <a:srgbClr val="000000"/>
                        </a:solidFill>
                        <a:effectLst/>
                        <a:latin typeface="Cambria" panose="02040503050406030204" pitchFamily="18" charset="0"/>
                      </a:endParaRPr>
                    </a:p>
                  </a:txBody>
                  <a:tcPr marL="8502" marR="8502" marT="8502" marB="0" anchor="b"/>
                </a:tc>
                <a:tc hMerge="1">
                  <a:txBody>
                    <a:bodyPr/>
                    <a:lstStyle/>
                    <a:p>
                      <a:endParaRPr lang="nl-NL"/>
                    </a:p>
                  </a:txBody>
                  <a:tcPr/>
                </a:tc>
                <a:tc>
                  <a:txBody>
                    <a:bodyPr/>
                    <a:lstStyle/>
                    <a:p>
                      <a:pPr algn="r" fontAlgn="b"/>
                      <a:r>
                        <a:rPr lang="nl-NL" sz="900" u="none" strike="noStrike">
                          <a:effectLst/>
                        </a:rPr>
                        <a:t>236</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10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227</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227</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215</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10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205</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200</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200</a:t>
                      </a:r>
                      <a:endParaRPr lang="nl-NL" sz="900" b="0" i="0" u="none" strike="noStrike">
                        <a:solidFill>
                          <a:srgbClr val="000000"/>
                        </a:solidFill>
                        <a:effectLst/>
                        <a:latin typeface="Cambria" panose="02040503050406030204" pitchFamily="18" charset="0"/>
                      </a:endParaRPr>
                    </a:p>
                  </a:txBody>
                  <a:tcPr marL="8502" marR="8502" marT="8502" marB="0" anchor="b"/>
                </a:tc>
                <a:extLst>
                  <a:ext uri="{0D108BD9-81ED-4DB2-BD59-A6C34878D82A}">
                    <a16:rowId xmlns:a16="http://schemas.microsoft.com/office/drawing/2014/main" val="515421596"/>
                  </a:ext>
                </a:extLst>
              </a:tr>
              <a:tr h="180680">
                <a:tc>
                  <a:txBody>
                    <a:bodyPr/>
                    <a:lstStyle/>
                    <a:p>
                      <a:pPr algn="l" fontAlgn="b"/>
                      <a:r>
                        <a:rPr lang="nl-NL" sz="900" u="none" strike="noStrike">
                          <a:effectLst/>
                        </a:rPr>
                        <a:t>Kosten jaarevent</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10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171</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10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160</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240</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200</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10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190</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175</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175</a:t>
                      </a:r>
                      <a:endParaRPr lang="nl-NL" sz="900" b="0" i="0" u="none" strike="noStrike">
                        <a:solidFill>
                          <a:srgbClr val="000000"/>
                        </a:solidFill>
                        <a:effectLst/>
                        <a:latin typeface="Cambria" panose="02040503050406030204" pitchFamily="18" charset="0"/>
                      </a:endParaRPr>
                    </a:p>
                  </a:txBody>
                  <a:tcPr marL="8502" marR="8502" marT="8502" marB="0" anchor="b"/>
                </a:tc>
                <a:extLst>
                  <a:ext uri="{0D108BD9-81ED-4DB2-BD59-A6C34878D82A}">
                    <a16:rowId xmlns:a16="http://schemas.microsoft.com/office/drawing/2014/main" val="3693007475"/>
                  </a:ext>
                </a:extLst>
              </a:tr>
              <a:tr h="180680">
                <a:tc>
                  <a:txBody>
                    <a:bodyPr/>
                    <a:lstStyle/>
                    <a:p>
                      <a:pPr algn="l" fontAlgn="b"/>
                      <a:r>
                        <a:rPr lang="nl-NL" sz="900" u="none" strike="noStrike">
                          <a:effectLst/>
                        </a:rPr>
                        <a:t>Kosten publicaties</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10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226</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10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200</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200</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200</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10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170</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170</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170</a:t>
                      </a:r>
                      <a:endParaRPr lang="nl-NL" sz="900" b="0" i="0" u="none" strike="noStrike">
                        <a:solidFill>
                          <a:srgbClr val="000000"/>
                        </a:solidFill>
                        <a:effectLst/>
                        <a:latin typeface="Cambria" panose="02040503050406030204" pitchFamily="18" charset="0"/>
                      </a:endParaRPr>
                    </a:p>
                  </a:txBody>
                  <a:tcPr marL="8502" marR="8502" marT="8502" marB="0" anchor="b"/>
                </a:tc>
                <a:extLst>
                  <a:ext uri="{0D108BD9-81ED-4DB2-BD59-A6C34878D82A}">
                    <a16:rowId xmlns:a16="http://schemas.microsoft.com/office/drawing/2014/main" val="4043509498"/>
                  </a:ext>
                </a:extLst>
              </a:tr>
              <a:tr h="180680">
                <a:tc>
                  <a:txBody>
                    <a:bodyPr/>
                    <a:lstStyle/>
                    <a:p>
                      <a:pPr algn="l" fontAlgn="b"/>
                      <a:r>
                        <a:rPr lang="nl-NL" sz="900" u="none" strike="noStrike">
                          <a:effectLst/>
                        </a:rPr>
                        <a:t>Bijdragen aan regio's en afdelingen</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10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208</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10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200</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190</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200</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10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200</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200</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200</a:t>
                      </a:r>
                      <a:endParaRPr lang="nl-NL" sz="900" b="0" i="0" u="none" strike="noStrike">
                        <a:solidFill>
                          <a:srgbClr val="000000"/>
                        </a:solidFill>
                        <a:effectLst/>
                        <a:latin typeface="Cambria" panose="02040503050406030204" pitchFamily="18" charset="0"/>
                      </a:endParaRPr>
                    </a:p>
                  </a:txBody>
                  <a:tcPr marL="8502" marR="8502" marT="8502" marB="0" anchor="b"/>
                </a:tc>
                <a:extLst>
                  <a:ext uri="{0D108BD9-81ED-4DB2-BD59-A6C34878D82A}">
                    <a16:rowId xmlns:a16="http://schemas.microsoft.com/office/drawing/2014/main" val="3827577978"/>
                  </a:ext>
                </a:extLst>
              </a:tr>
              <a:tr h="180680">
                <a:tc>
                  <a:txBody>
                    <a:bodyPr/>
                    <a:lstStyle/>
                    <a:p>
                      <a:pPr algn="l" fontAlgn="b"/>
                      <a:r>
                        <a:rPr lang="nl-NL" sz="900" u="none" strike="noStrike">
                          <a:effectLst/>
                        </a:rPr>
                        <a:t>Overige bedrijfskosten</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10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206</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10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200</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160</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114</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10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120</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120</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120</a:t>
                      </a:r>
                      <a:endParaRPr lang="nl-NL" sz="900" b="0" i="0" u="none" strike="noStrike">
                        <a:solidFill>
                          <a:srgbClr val="000000"/>
                        </a:solidFill>
                        <a:effectLst/>
                        <a:latin typeface="Cambria" panose="02040503050406030204" pitchFamily="18" charset="0"/>
                      </a:endParaRPr>
                    </a:p>
                  </a:txBody>
                  <a:tcPr marL="8502" marR="8502" marT="8502" marB="0" anchor="b"/>
                </a:tc>
                <a:extLst>
                  <a:ext uri="{0D108BD9-81ED-4DB2-BD59-A6C34878D82A}">
                    <a16:rowId xmlns:a16="http://schemas.microsoft.com/office/drawing/2014/main" val="4013187679"/>
                  </a:ext>
                </a:extLst>
              </a:tr>
              <a:tr h="180680">
                <a:tc>
                  <a:txBody>
                    <a:bodyPr/>
                    <a:lstStyle/>
                    <a:p>
                      <a:pPr algn="l" fontAlgn="b"/>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10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1.047</a:t>
                      </a:r>
                      <a:endParaRPr lang="nl-NL" sz="900" b="1"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10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987</a:t>
                      </a:r>
                      <a:endParaRPr lang="nl-NL" sz="900" b="1"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900" b="1"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1.017</a:t>
                      </a:r>
                      <a:endParaRPr lang="nl-NL" sz="900" b="1"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900" b="1"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929</a:t>
                      </a:r>
                      <a:endParaRPr lang="nl-NL" sz="900" b="1"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10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885</a:t>
                      </a:r>
                      <a:endParaRPr lang="nl-NL" sz="900" b="1"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865</a:t>
                      </a:r>
                      <a:endParaRPr lang="nl-NL" sz="900" b="1"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865</a:t>
                      </a:r>
                      <a:endParaRPr lang="nl-NL" sz="900" b="1" i="0" u="none" strike="noStrike">
                        <a:solidFill>
                          <a:srgbClr val="000000"/>
                        </a:solidFill>
                        <a:effectLst/>
                        <a:latin typeface="Cambria" panose="02040503050406030204" pitchFamily="18" charset="0"/>
                      </a:endParaRPr>
                    </a:p>
                  </a:txBody>
                  <a:tcPr marL="8502" marR="8502" marT="8502" marB="0" anchor="b"/>
                </a:tc>
                <a:extLst>
                  <a:ext uri="{0D108BD9-81ED-4DB2-BD59-A6C34878D82A}">
                    <a16:rowId xmlns:a16="http://schemas.microsoft.com/office/drawing/2014/main" val="4284125299"/>
                  </a:ext>
                </a:extLst>
              </a:tr>
              <a:tr h="180680">
                <a:tc>
                  <a:txBody>
                    <a:bodyPr/>
                    <a:lstStyle/>
                    <a:p>
                      <a:pPr algn="l" fontAlgn="b"/>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10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r>
                        <a:rPr lang="nl-NL" sz="900" u="none" strike="noStrike">
                          <a:effectLst/>
                        </a:rPr>
                        <a:t> </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10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r>
                        <a:rPr lang="nl-NL" sz="900" u="none" strike="noStrike">
                          <a:effectLst/>
                        </a:rPr>
                        <a:t> </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r>
                        <a:rPr lang="nl-NL" sz="900" u="none" strike="noStrike">
                          <a:effectLst/>
                        </a:rPr>
                        <a:t> </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r>
                        <a:rPr lang="nl-NL" sz="900" u="none" strike="noStrike">
                          <a:effectLst/>
                        </a:rPr>
                        <a:t> </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10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r>
                        <a:rPr lang="nl-NL" sz="900" u="none" strike="noStrike">
                          <a:effectLst/>
                        </a:rPr>
                        <a:t> </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r>
                        <a:rPr lang="nl-NL" sz="900" u="none" strike="noStrike">
                          <a:effectLst/>
                        </a:rPr>
                        <a:t> </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r>
                        <a:rPr lang="nl-NL" sz="900" u="none" strike="noStrike">
                          <a:effectLst/>
                        </a:rPr>
                        <a:t> </a:t>
                      </a:r>
                      <a:endParaRPr lang="nl-NL" sz="900" b="0" i="0" u="none" strike="noStrike">
                        <a:solidFill>
                          <a:srgbClr val="000000"/>
                        </a:solidFill>
                        <a:effectLst/>
                        <a:latin typeface="Cambria" panose="02040503050406030204" pitchFamily="18" charset="0"/>
                      </a:endParaRPr>
                    </a:p>
                  </a:txBody>
                  <a:tcPr marL="8502" marR="8502" marT="8502" marB="0" anchor="b"/>
                </a:tc>
                <a:extLst>
                  <a:ext uri="{0D108BD9-81ED-4DB2-BD59-A6C34878D82A}">
                    <a16:rowId xmlns:a16="http://schemas.microsoft.com/office/drawing/2014/main" val="2454141854"/>
                  </a:ext>
                </a:extLst>
              </a:tr>
              <a:tr h="180680">
                <a:tc>
                  <a:txBody>
                    <a:bodyPr/>
                    <a:lstStyle/>
                    <a:p>
                      <a:pPr algn="l" fontAlgn="b"/>
                      <a:r>
                        <a:rPr lang="nl-NL" sz="900" u="none" strike="noStrike">
                          <a:effectLst/>
                        </a:rPr>
                        <a:t>Financiele / bijzondere baten en lasten</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10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24</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10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10</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2</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2</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10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5</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5</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5</a:t>
                      </a:r>
                      <a:endParaRPr lang="nl-NL" sz="900" b="0" i="0" u="none" strike="noStrike">
                        <a:solidFill>
                          <a:srgbClr val="000000"/>
                        </a:solidFill>
                        <a:effectLst/>
                        <a:latin typeface="Cambria" panose="02040503050406030204" pitchFamily="18" charset="0"/>
                      </a:endParaRPr>
                    </a:p>
                  </a:txBody>
                  <a:tcPr marL="8502" marR="8502" marT="8502" marB="0" anchor="b"/>
                </a:tc>
                <a:extLst>
                  <a:ext uri="{0D108BD9-81ED-4DB2-BD59-A6C34878D82A}">
                    <a16:rowId xmlns:a16="http://schemas.microsoft.com/office/drawing/2014/main" val="3607406943"/>
                  </a:ext>
                </a:extLst>
              </a:tr>
              <a:tr h="180680">
                <a:tc>
                  <a:txBody>
                    <a:bodyPr/>
                    <a:lstStyle/>
                    <a:p>
                      <a:pPr algn="l" fontAlgn="b"/>
                      <a:r>
                        <a:rPr lang="nl-NL" sz="900" u="none" strike="noStrike">
                          <a:effectLst/>
                        </a:rPr>
                        <a:t>Exploitatieresultaat</a:t>
                      </a:r>
                      <a:endParaRPr lang="nl-NL" sz="900" b="1"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10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-134</a:t>
                      </a:r>
                      <a:endParaRPr lang="nl-NL" sz="900" b="1"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10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-137</a:t>
                      </a:r>
                      <a:endParaRPr lang="nl-NL" sz="900" b="1"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900" b="1"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-103</a:t>
                      </a:r>
                      <a:endParaRPr lang="nl-NL" sz="900" b="1"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900" b="1"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-61</a:t>
                      </a:r>
                      <a:endParaRPr lang="nl-NL" sz="900" b="1"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10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-20</a:t>
                      </a:r>
                      <a:endParaRPr lang="nl-NL" sz="900" b="1"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0</a:t>
                      </a:r>
                      <a:endParaRPr lang="nl-NL" sz="900" b="1"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0</a:t>
                      </a:r>
                      <a:endParaRPr lang="nl-NL" sz="900" b="1" i="0" u="none" strike="noStrike">
                        <a:solidFill>
                          <a:srgbClr val="000000"/>
                        </a:solidFill>
                        <a:effectLst/>
                        <a:latin typeface="Cambria" panose="02040503050406030204" pitchFamily="18" charset="0"/>
                      </a:endParaRPr>
                    </a:p>
                  </a:txBody>
                  <a:tcPr marL="8502" marR="8502" marT="8502" marB="0" anchor="b"/>
                </a:tc>
                <a:extLst>
                  <a:ext uri="{0D108BD9-81ED-4DB2-BD59-A6C34878D82A}">
                    <a16:rowId xmlns:a16="http://schemas.microsoft.com/office/drawing/2014/main" val="3830230170"/>
                  </a:ext>
                </a:extLst>
              </a:tr>
              <a:tr h="292890">
                <a:tc>
                  <a:txBody>
                    <a:bodyPr/>
                    <a:lstStyle/>
                    <a:p>
                      <a:pPr algn="l" fontAlgn="b"/>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10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r>
                        <a:rPr lang="nl-NL" sz="900" u="none" strike="noStrike">
                          <a:effectLst/>
                        </a:rPr>
                        <a:t> </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10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r>
                        <a:rPr lang="nl-NL" sz="900" u="none" strike="noStrike">
                          <a:effectLst/>
                        </a:rPr>
                        <a:t> </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r>
                        <a:rPr lang="nl-NL" sz="900" u="none" strike="noStrike">
                          <a:effectLst/>
                        </a:rPr>
                        <a:t> </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r>
                        <a:rPr lang="nl-NL" sz="900" u="none" strike="noStrike">
                          <a:effectLst/>
                        </a:rPr>
                        <a:t> </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10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r>
                        <a:rPr lang="nl-NL" sz="900" u="none" strike="noStrike">
                          <a:effectLst/>
                        </a:rPr>
                        <a:t> </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r>
                        <a:rPr lang="nl-NL" sz="900" u="none" strike="noStrike">
                          <a:effectLst/>
                        </a:rPr>
                        <a:t> </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r>
                        <a:rPr lang="nl-NL" sz="900" u="none" strike="noStrike">
                          <a:effectLst/>
                        </a:rPr>
                        <a:t> </a:t>
                      </a:r>
                      <a:endParaRPr lang="nl-NL" sz="900" b="0" i="0" u="none" strike="noStrike">
                        <a:solidFill>
                          <a:srgbClr val="000000"/>
                        </a:solidFill>
                        <a:effectLst/>
                        <a:latin typeface="Cambria" panose="02040503050406030204" pitchFamily="18" charset="0"/>
                      </a:endParaRPr>
                    </a:p>
                  </a:txBody>
                  <a:tcPr marL="8502" marR="8502" marT="8502" marB="0" anchor="b"/>
                </a:tc>
                <a:extLst>
                  <a:ext uri="{0D108BD9-81ED-4DB2-BD59-A6C34878D82A}">
                    <a16:rowId xmlns:a16="http://schemas.microsoft.com/office/drawing/2014/main" val="517049221"/>
                  </a:ext>
                </a:extLst>
              </a:tr>
              <a:tr h="180680">
                <a:tc>
                  <a:txBody>
                    <a:bodyPr/>
                    <a:lstStyle/>
                    <a:p>
                      <a:pPr algn="l" fontAlgn="b"/>
                      <a:r>
                        <a:rPr lang="nl-NL" sz="900" u="none" strike="noStrike">
                          <a:effectLst/>
                        </a:rPr>
                        <a:t>Bestemming exploitatieresultaat</a:t>
                      </a:r>
                      <a:endParaRPr lang="nl-NL" sz="900" b="1"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10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r>
                        <a:rPr lang="nl-NL" sz="900" u="none" strike="noStrike">
                          <a:effectLst/>
                        </a:rPr>
                        <a:t> </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10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r>
                        <a:rPr lang="nl-NL" sz="900" u="none" strike="noStrike">
                          <a:effectLst/>
                        </a:rPr>
                        <a:t> </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r>
                        <a:rPr lang="nl-NL" sz="900" u="none" strike="noStrike">
                          <a:effectLst/>
                        </a:rPr>
                        <a:t> </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r>
                        <a:rPr lang="nl-NL" sz="900" u="none" strike="noStrike">
                          <a:effectLst/>
                        </a:rPr>
                        <a:t> </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10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r>
                        <a:rPr lang="nl-NL" sz="900" u="none" strike="noStrike">
                          <a:effectLst/>
                        </a:rPr>
                        <a:t> </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r>
                        <a:rPr lang="nl-NL" sz="900" u="none" strike="noStrike">
                          <a:effectLst/>
                        </a:rPr>
                        <a:t> </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r>
                        <a:rPr lang="nl-NL" sz="900" u="none" strike="noStrike">
                          <a:effectLst/>
                        </a:rPr>
                        <a:t> </a:t>
                      </a:r>
                      <a:endParaRPr lang="nl-NL" sz="900" b="0" i="0" u="none" strike="noStrike">
                        <a:solidFill>
                          <a:srgbClr val="000000"/>
                        </a:solidFill>
                        <a:effectLst/>
                        <a:latin typeface="Cambria" panose="02040503050406030204" pitchFamily="18" charset="0"/>
                      </a:endParaRPr>
                    </a:p>
                  </a:txBody>
                  <a:tcPr marL="8502" marR="8502" marT="8502" marB="0" anchor="b"/>
                </a:tc>
                <a:extLst>
                  <a:ext uri="{0D108BD9-81ED-4DB2-BD59-A6C34878D82A}">
                    <a16:rowId xmlns:a16="http://schemas.microsoft.com/office/drawing/2014/main" val="4163724457"/>
                  </a:ext>
                </a:extLst>
              </a:tr>
              <a:tr h="180680">
                <a:tc>
                  <a:txBody>
                    <a:bodyPr/>
                    <a:lstStyle/>
                    <a:p>
                      <a:pPr algn="l" fontAlgn="b"/>
                      <a:r>
                        <a:rPr lang="nl-NL" sz="900" u="none" strike="noStrike">
                          <a:effectLst/>
                        </a:rPr>
                        <a:t>Algemene reserve</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10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-42</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10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-57</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-23</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0</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10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0</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0</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0</a:t>
                      </a:r>
                      <a:endParaRPr lang="nl-NL" sz="900" b="0" i="0" u="none" strike="noStrike">
                        <a:solidFill>
                          <a:srgbClr val="000000"/>
                        </a:solidFill>
                        <a:effectLst/>
                        <a:latin typeface="Cambria" panose="02040503050406030204" pitchFamily="18" charset="0"/>
                      </a:endParaRPr>
                    </a:p>
                  </a:txBody>
                  <a:tcPr marL="8502" marR="8502" marT="8502" marB="0" anchor="b"/>
                </a:tc>
                <a:extLst>
                  <a:ext uri="{0D108BD9-81ED-4DB2-BD59-A6C34878D82A}">
                    <a16:rowId xmlns:a16="http://schemas.microsoft.com/office/drawing/2014/main" val="2433199939"/>
                  </a:ext>
                </a:extLst>
              </a:tr>
              <a:tr h="180680">
                <a:tc>
                  <a:txBody>
                    <a:bodyPr/>
                    <a:lstStyle/>
                    <a:p>
                      <a:pPr algn="l" fontAlgn="b"/>
                      <a:r>
                        <a:rPr lang="nl-NL" sz="900" u="none" strike="noStrike">
                          <a:effectLst/>
                        </a:rPr>
                        <a:t>Bestemmingsfondsen</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10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-92</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10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-80</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-80</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-61</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10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-20</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0</a:t>
                      </a:r>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0</a:t>
                      </a:r>
                      <a:endParaRPr lang="nl-NL" sz="900" b="0" i="0" u="none" strike="noStrike">
                        <a:solidFill>
                          <a:srgbClr val="000000"/>
                        </a:solidFill>
                        <a:effectLst/>
                        <a:latin typeface="Cambria" panose="02040503050406030204" pitchFamily="18" charset="0"/>
                      </a:endParaRPr>
                    </a:p>
                  </a:txBody>
                  <a:tcPr marL="8502" marR="8502" marT="8502" marB="0" anchor="b"/>
                </a:tc>
                <a:extLst>
                  <a:ext uri="{0D108BD9-81ED-4DB2-BD59-A6C34878D82A}">
                    <a16:rowId xmlns:a16="http://schemas.microsoft.com/office/drawing/2014/main" val="1958211113"/>
                  </a:ext>
                </a:extLst>
              </a:tr>
              <a:tr h="180680">
                <a:tc>
                  <a:txBody>
                    <a:bodyPr/>
                    <a:lstStyle/>
                    <a:p>
                      <a:pPr algn="l" fontAlgn="b"/>
                      <a:endParaRPr lang="nl-NL" sz="900" b="0"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10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-134</a:t>
                      </a:r>
                      <a:endParaRPr lang="nl-NL" sz="900" b="1"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10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-137</a:t>
                      </a:r>
                      <a:endParaRPr lang="nl-NL" sz="900" b="1"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900" b="1"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-103</a:t>
                      </a:r>
                      <a:endParaRPr lang="nl-NL" sz="900" b="1"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900" b="1"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-61</a:t>
                      </a:r>
                      <a:endParaRPr lang="nl-NL" sz="900" b="1" i="0" u="none" strike="noStrike">
                        <a:solidFill>
                          <a:srgbClr val="000000"/>
                        </a:solidFill>
                        <a:effectLst/>
                        <a:latin typeface="Cambria" panose="02040503050406030204" pitchFamily="18" charset="0"/>
                      </a:endParaRPr>
                    </a:p>
                  </a:txBody>
                  <a:tcPr marL="8502" marR="8502" marT="8502" marB="0" anchor="b"/>
                </a:tc>
                <a:tc>
                  <a:txBody>
                    <a:bodyPr/>
                    <a:lstStyle/>
                    <a:p>
                      <a:pPr algn="l" fontAlgn="b"/>
                      <a:endParaRPr lang="nl-NL" sz="1000" b="0"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-20</a:t>
                      </a:r>
                      <a:endParaRPr lang="nl-NL" sz="900" b="1"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a:effectLst/>
                        </a:rPr>
                        <a:t>0</a:t>
                      </a:r>
                      <a:endParaRPr lang="nl-NL" sz="900" b="1" i="0" u="none" strike="noStrike">
                        <a:solidFill>
                          <a:srgbClr val="000000"/>
                        </a:solidFill>
                        <a:effectLst/>
                        <a:latin typeface="Cambria" panose="02040503050406030204" pitchFamily="18" charset="0"/>
                      </a:endParaRPr>
                    </a:p>
                  </a:txBody>
                  <a:tcPr marL="8502" marR="8502" marT="8502" marB="0" anchor="b"/>
                </a:tc>
                <a:tc>
                  <a:txBody>
                    <a:bodyPr/>
                    <a:lstStyle/>
                    <a:p>
                      <a:pPr algn="r" fontAlgn="b"/>
                      <a:r>
                        <a:rPr lang="nl-NL" sz="900" u="none" strike="noStrike" dirty="0">
                          <a:effectLst/>
                        </a:rPr>
                        <a:t>0</a:t>
                      </a:r>
                      <a:endParaRPr lang="nl-NL" sz="900" b="1" i="0" u="none" strike="noStrike" dirty="0">
                        <a:solidFill>
                          <a:srgbClr val="000000"/>
                        </a:solidFill>
                        <a:effectLst/>
                        <a:latin typeface="Cambria" panose="02040503050406030204" pitchFamily="18" charset="0"/>
                      </a:endParaRPr>
                    </a:p>
                  </a:txBody>
                  <a:tcPr marL="8502" marR="8502" marT="8502" marB="0" anchor="b"/>
                </a:tc>
                <a:extLst>
                  <a:ext uri="{0D108BD9-81ED-4DB2-BD59-A6C34878D82A}">
                    <a16:rowId xmlns:a16="http://schemas.microsoft.com/office/drawing/2014/main" val="4073351611"/>
                  </a:ext>
                </a:extLst>
              </a:tr>
            </a:tbl>
          </a:graphicData>
        </a:graphic>
      </p:graphicFrame>
    </p:spTree>
    <p:extLst>
      <p:ext uri="{BB962C8B-B14F-4D97-AF65-F5344CB8AC3E}">
        <p14:creationId xmlns:p14="http://schemas.microsoft.com/office/powerpoint/2010/main" val="4212283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oud van twe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6BC6D1-9DAE-9D4A-8BB4-988E1CF4CE87}"/>
              </a:ext>
            </a:extLst>
          </p:cNvPr>
          <p:cNvSpPr>
            <a:spLocks noGrp="1"/>
          </p:cNvSpPr>
          <p:nvPr>
            <p:ph type="title" hasCustomPrompt="1"/>
          </p:nvPr>
        </p:nvSpPr>
        <p:spPr>
          <a:xfrm>
            <a:off x="386508" y="199872"/>
            <a:ext cx="10515600" cy="1325563"/>
          </a:xfrm>
        </p:spPr>
        <p:txBody>
          <a:bodyPr>
            <a:normAutofit/>
          </a:bodyPr>
          <a:lstStyle>
            <a:lvl1pPr>
              <a:defRPr sz="4400" baseline="0">
                <a:latin typeface="Calibri" panose="020F0502020204030204" pitchFamily="34" charset="0"/>
                <a:cs typeface="Calibri" panose="020F0502020204030204" pitchFamily="34" charset="0"/>
              </a:defRPr>
            </a:lvl1pPr>
          </a:lstStyle>
          <a:p>
            <a:r>
              <a:rPr lang="nl-NL" dirty="0"/>
              <a:t>5. Interessegroepen en regio’s</a:t>
            </a:r>
          </a:p>
        </p:txBody>
      </p:sp>
      <p:sp>
        <p:nvSpPr>
          <p:cNvPr id="3" name="Tijdelijke aanduiding voor inhoud 2">
            <a:extLst>
              <a:ext uri="{FF2B5EF4-FFF2-40B4-BE49-F238E27FC236}">
                <a16:creationId xmlns:a16="http://schemas.microsoft.com/office/drawing/2014/main" id="{1FFFB99D-F032-8149-9A82-6E92B360B530}"/>
              </a:ext>
            </a:extLst>
          </p:cNvPr>
          <p:cNvSpPr>
            <a:spLocks noGrp="1"/>
          </p:cNvSpPr>
          <p:nvPr>
            <p:ph sz="half" idx="1" hasCustomPrompt="1"/>
          </p:nvPr>
        </p:nvSpPr>
        <p:spPr>
          <a:xfrm>
            <a:off x="386508" y="2088021"/>
            <a:ext cx="7149029" cy="4351338"/>
          </a:xfrm>
        </p:spPr>
        <p:txBody>
          <a:bodyPr>
            <a:normAutofit/>
          </a:bodyPr>
          <a:lstStyle>
            <a:lvl1pPr marL="514350" indent="-514350">
              <a:buFont typeface="+mj-lt"/>
              <a:buAutoNum type="alphaLcParenR"/>
              <a:defRPr sz="2400" baseline="0">
                <a:latin typeface="Calibri" panose="020F0502020204030204" pitchFamily="34" charset="0"/>
                <a:cs typeface="Calibri" panose="020F0502020204030204" pitchFamily="34" charset="0"/>
              </a:defRPr>
            </a:lvl1pPr>
          </a:lstStyle>
          <a:p>
            <a:pPr lvl="0"/>
            <a:r>
              <a:rPr lang="nl-NL" dirty="0"/>
              <a:t>Benoemingen besturen van interessegroepen en regio’s en rooster van aftreden</a:t>
            </a:r>
          </a:p>
          <a:p>
            <a:pPr lvl="0"/>
            <a:r>
              <a:rPr lang="nl-NL" dirty="0"/>
              <a:t>Oprichting nieuwe interessegroep</a:t>
            </a:r>
          </a:p>
        </p:txBody>
      </p:sp>
    </p:spTree>
    <p:extLst>
      <p:ext uri="{BB962C8B-B14F-4D97-AF65-F5344CB8AC3E}">
        <p14:creationId xmlns:p14="http://schemas.microsoft.com/office/powerpoint/2010/main" val="1002955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nhoud van twe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7D5AC7DF-3F10-364C-AEB8-CEE701229DCE}"/>
              </a:ext>
            </a:extLst>
          </p:cNvPr>
          <p:cNvSpPr>
            <a:spLocks noGrp="1"/>
          </p:cNvSpPr>
          <p:nvPr>
            <p:ph type="title" hasCustomPrompt="1"/>
          </p:nvPr>
        </p:nvSpPr>
        <p:spPr>
          <a:xfrm>
            <a:off x="399113" y="286439"/>
            <a:ext cx="6596598" cy="963976"/>
          </a:xfrm>
        </p:spPr>
        <p:txBody>
          <a:bodyPr anchor="b">
            <a:normAutofit/>
          </a:bodyPr>
          <a:lstStyle>
            <a:lvl1pPr>
              <a:defRPr sz="4400">
                <a:latin typeface="Calibri" panose="020F0502020204030204" pitchFamily="34" charset="0"/>
                <a:cs typeface="Calibri" panose="020F0502020204030204" pitchFamily="34" charset="0"/>
              </a:defRPr>
            </a:lvl1pPr>
          </a:lstStyle>
          <a:p>
            <a:r>
              <a:rPr lang="nl-NL" dirty="0"/>
              <a:t>6. Bestuur </a:t>
            </a:r>
          </a:p>
        </p:txBody>
      </p:sp>
      <p:sp>
        <p:nvSpPr>
          <p:cNvPr id="7" name="Tijdelijke aanduiding voor tekst 3">
            <a:extLst>
              <a:ext uri="{FF2B5EF4-FFF2-40B4-BE49-F238E27FC236}">
                <a16:creationId xmlns:a16="http://schemas.microsoft.com/office/drawing/2014/main" id="{2435340C-F21D-0849-B0D3-54E8B041DFE5}"/>
              </a:ext>
            </a:extLst>
          </p:cNvPr>
          <p:cNvSpPr>
            <a:spLocks noGrp="1"/>
          </p:cNvSpPr>
          <p:nvPr>
            <p:ph type="body" sz="half" idx="2" hasCustomPrompt="1"/>
          </p:nvPr>
        </p:nvSpPr>
        <p:spPr>
          <a:xfrm>
            <a:off x="399113" y="2024350"/>
            <a:ext cx="6596598" cy="3811588"/>
          </a:xfrm>
        </p:spPr>
        <p:txBody>
          <a:bodyPr>
            <a:normAutofit/>
          </a:bodyPr>
          <a:lstStyle>
            <a:lvl1pPr marL="342900" indent="-342900">
              <a:buFont typeface="+mj-lt"/>
              <a:buAutoNum type="alphaLcParenR"/>
              <a:defRPr sz="2400" baseline="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Samenstelling Verenigingsbestuur</a:t>
            </a:r>
          </a:p>
          <a:p>
            <a:pPr lvl="0"/>
            <a:r>
              <a:rPr lang="nl-NL" dirty="0"/>
              <a:t>Update overleg met VRI en SNIR</a:t>
            </a:r>
          </a:p>
          <a:p>
            <a:pPr lvl="0"/>
            <a:r>
              <a:rPr lang="nl-NL" dirty="0"/>
              <a:t>Ledenpeiling vakbladen (AG Connect)</a:t>
            </a:r>
          </a:p>
          <a:p>
            <a:pPr lvl="0"/>
            <a:r>
              <a:rPr lang="nl-NL" dirty="0"/>
              <a:t>Nieuwe website  </a:t>
            </a:r>
          </a:p>
        </p:txBody>
      </p:sp>
    </p:spTree>
    <p:extLst>
      <p:ext uri="{BB962C8B-B14F-4D97-AF65-F5344CB8AC3E}">
        <p14:creationId xmlns:p14="http://schemas.microsoft.com/office/powerpoint/2010/main" val="3132406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Inhoud van twe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7D5AC7DF-3F10-364C-AEB8-CEE701229DCE}"/>
              </a:ext>
            </a:extLst>
          </p:cNvPr>
          <p:cNvSpPr>
            <a:spLocks noGrp="1"/>
          </p:cNvSpPr>
          <p:nvPr>
            <p:ph type="title" hasCustomPrompt="1"/>
          </p:nvPr>
        </p:nvSpPr>
        <p:spPr>
          <a:xfrm>
            <a:off x="388096" y="336014"/>
            <a:ext cx="3932237" cy="919908"/>
          </a:xfrm>
        </p:spPr>
        <p:txBody>
          <a:bodyPr anchor="b">
            <a:normAutofit/>
          </a:bodyPr>
          <a:lstStyle>
            <a:lvl1pPr>
              <a:defRPr sz="4400" baseline="0">
                <a:latin typeface="Calibri" panose="020F0502020204030204" pitchFamily="34" charset="0"/>
                <a:cs typeface="Calibri" panose="020F0502020204030204" pitchFamily="34" charset="0"/>
              </a:defRPr>
            </a:lvl1pPr>
          </a:lstStyle>
          <a:p>
            <a:r>
              <a:rPr lang="nl-NL" dirty="0"/>
              <a:t>7. Rondvraag</a:t>
            </a:r>
          </a:p>
        </p:txBody>
      </p:sp>
    </p:spTree>
    <p:extLst>
      <p:ext uri="{BB962C8B-B14F-4D97-AF65-F5344CB8AC3E}">
        <p14:creationId xmlns:p14="http://schemas.microsoft.com/office/powerpoint/2010/main" val="1558128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F6D79F-42F8-344F-82EE-D0AB2626C1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a:extLst>
              <a:ext uri="{FF2B5EF4-FFF2-40B4-BE49-F238E27FC236}">
                <a16:creationId xmlns:a16="http://schemas.microsoft.com/office/drawing/2014/main" id="{06C86317-282E-484D-8CC6-03D047092C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4878E9D-5A35-A44A-8BCE-8836E7D6E6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24FC3D-BFC9-DE45-A40F-F75C5040EB5F}" type="datetimeFigureOut">
              <a:rPr lang="nl-NL" smtClean="0"/>
              <a:t>26-5-2020</a:t>
            </a:fld>
            <a:endParaRPr lang="nl-NL"/>
          </a:p>
        </p:txBody>
      </p:sp>
      <p:sp>
        <p:nvSpPr>
          <p:cNvPr id="5" name="Tijdelijke aanduiding voor voettekst 4">
            <a:extLst>
              <a:ext uri="{FF2B5EF4-FFF2-40B4-BE49-F238E27FC236}">
                <a16:creationId xmlns:a16="http://schemas.microsoft.com/office/drawing/2014/main" id="{953DEB79-B386-C04D-B7EB-E6118E4226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BC8D4DB5-0A77-344B-9A59-EEEF4D61DD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915DC4-3CDA-E540-96C1-05BBD9D9077A}" type="slidenum">
              <a:rPr lang="nl-NL" smtClean="0"/>
              <a:t>‹nr.›</a:t>
            </a:fld>
            <a:endParaRPr lang="nl-NL"/>
          </a:p>
        </p:txBody>
      </p:sp>
    </p:spTree>
    <p:extLst>
      <p:ext uri="{BB962C8B-B14F-4D97-AF65-F5344CB8AC3E}">
        <p14:creationId xmlns:p14="http://schemas.microsoft.com/office/powerpoint/2010/main" val="3405892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64" r:id="rId6"/>
    <p:sldLayoutId id="2147483652" r:id="rId7"/>
    <p:sldLayoutId id="2147483662" r:id="rId8"/>
    <p:sldLayoutId id="2147483663" r:id="rId9"/>
    <p:sldLayoutId id="2147483665" r:id="rId10"/>
    <p:sldLayoutId id="21474836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F6D79F-42F8-344F-82EE-D0AB2626C1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a:extLst>
              <a:ext uri="{FF2B5EF4-FFF2-40B4-BE49-F238E27FC236}">
                <a16:creationId xmlns:a16="http://schemas.microsoft.com/office/drawing/2014/main" id="{06C86317-282E-484D-8CC6-03D047092C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4878E9D-5A35-A44A-8BCE-8836E7D6E6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24FC3D-BFC9-DE45-A40F-F75C5040EB5F}" type="datetimeFigureOut">
              <a:rPr lang="nl-NL" smtClean="0"/>
              <a:t>26-5-2020</a:t>
            </a:fld>
            <a:endParaRPr lang="nl-NL"/>
          </a:p>
        </p:txBody>
      </p:sp>
      <p:sp>
        <p:nvSpPr>
          <p:cNvPr id="5" name="Tijdelijke aanduiding voor voettekst 4">
            <a:extLst>
              <a:ext uri="{FF2B5EF4-FFF2-40B4-BE49-F238E27FC236}">
                <a16:creationId xmlns:a16="http://schemas.microsoft.com/office/drawing/2014/main" id="{953DEB79-B386-C04D-B7EB-E6118E4226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BC8D4DB5-0A77-344B-9A59-EEEF4D61DD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915DC4-3CDA-E540-96C1-05BBD9D9077A}" type="slidenum">
              <a:rPr lang="nl-NL" smtClean="0"/>
              <a:t>‹nr.›</a:t>
            </a:fld>
            <a:endParaRPr lang="nl-NL"/>
          </a:p>
        </p:txBody>
      </p:sp>
    </p:spTree>
    <p:extLst>
      <p:ext uri="{BB962C8B-B14F-4D97-AF65-F5344CB8AC3E}">
        <p14:creationId xmlns:p14="http://schemas.microsoft.com/office/powerpoint/2010/main" val="318210046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F6D79F-42F8-344F-82EE-D0AB2626C1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a:extLst>
              <a:ext uri="{FF2B5EF4-FFF2-40B4-BE49-F238E27FC236}">
                <a16:creationId xmlns:a16="http://schemas.microsoft.com/office/drawing/2014/main" id="{06C86317-282E-484D-8CC6-03D047092C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4878E9D-5A35-A44A-8BCE-8836E7D6E6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24FC3D-BFC9-DE45-A40F-F75C5040EB5F}" type="datetimeFigureOut">
              <a:rPr lang="nl-NL" smtClean="0"/>
              <a:t>26-5-2020</a:t>
            </a:fld>
            <a:endParaRPr lang="nl-NL"/>
          </a:p>
        </p:txBody>
      </p:sp>
      <p:sp>
        <p:nvSpPr>
          <p:cNvPr id="5" name="Tijdelijke aanduiding voor voettekst 4">
            <a:extLst>
              <a:ext uri="{FF2B5EF4-FFF2-40B4-BE49-F238E27FC236}">
                <a16:creationId xmlns:a16="http://schemas.microsoft.com/office/drawing/2014/main" id="{953DEB79-B386-C04D-B7EB-E6118E4226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BC8D4DB5-0A77-344B-9A59-EEEF4D61DD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915DC4-3CDA-E540-96C1-05BBD9D9077A}" type="slidenum">
              <a:rPr lang="nl-NL" smtClean="0"/>
              <a:t>‹nr.›</a:t>
            </a:fld>
            <a:endParaRPr lang="nl-NL"/>
          </a:p>
        </p:txBody>
      </p:sp>
    </p:spTree>
    <p:extLst>
      <p:ext uri="{BB962C8B-B14F-4D97-AF65-F5344CB8AC3E}">
        <p14:creationId xmlns:p14="http://schemas.microsoft.com/office/powerpoint/2010/main" val="264708141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chart" Target="../charts/char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15.jpeg"/></Relationships>
</file>

<file path=ppt/slides/_rels/slide4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8.xml"/><Relationship Id="rId5" Type="http://schemas.openxmlformats.org/officeDocument/2006/relationships/image" Target="../media/image18.jpg"/><Relationship Id="rId4" Type="http://schemas.openxmlformats.org/officeDocument/2006/relationships/image" Target="../media/image17.JPG"/></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02F5EC-9042-5B45-9AAA-5902BFA8F099}"/>
              </a:ext>
            </a:extLst>
          </p:cNvPr>
          <p:cNvSpPr>
            <a:spLocks noGrp="1"/>
          </p:cNvSpPr>
          <p:nvPr>
            <p:ph type="ctrTitle"/>
          </p:nvPr>
        </p:nvSpPr>
        <p:spPr/>
        <p:txBody>
          <a:bodyPr/>
          <a:lstStyle/>
          <a:p>
            <a:r>
              <a:rPr lang="nl-NL" dirty="0"/>
              <a:t>Algemene Leden Vergadering</a:t>
            </a:r>
          </a:p>
        </p:txBody>
      </p:sp>
      <p:sp>
        <p:nvSpPr>
          <p:cNvPr id="3" name="Ondertitel 2">
            <a:extLst>
              <a:ext uri="{FF2B5EF4-FFF2-40B4-BE49-F238E27FC236}">
                <a16:creationId xmlns:a16="http://schemas.microsoft.com/office/drawing/2014/main" id="{F5E623AA-EDE4-184D-B2BB-344D7B988A52}"/>
              </a:ext>
            </a:extLst>
          </p:cNvPr>
          <p:cNvSpPr>
            <a:spLocks noGrp="1"/>
          </p:cNvSpPr>
          <p:nvPr>
            <p:ph type="subTitle" idx="1"/>
          </p:nvPr>
        </p:nvSpPr>
        <p:spPr/>
        <p:txBody>
          <a:bodyPr/>
          <a:lstStyle/>
          <a:p>
            <a:r>
              <a:rPr lang="nl-NL" dirty="0"/>
              <a:t>28 mei 2020</a:t>
            </a:r>
          </a:p>
        </p:txBody>
      </p:sp>
      <p:sp>
        <p:nvSpPr>
          <p:cNvPr id="4" name="Ovaal 3"/>
          <p:cNvSpPr/>
          <p:nvPr/>
        </p:nvSpPr>
        <p:spPr>
          <a:xfrm>
            <a:off x="8590722" y="3619669"/>
            <a:ext cx="2888974" cy="2880522"/>
          </a:xfrm>
          <a:prstGeom prst="ellipse">
            <a:avLst/>
          </a:prstGeom>
          <a:blipFill>
            <a:blip r:embed="rId3">
              <a:extLst>
                <a:ext uri="{28A0092B-C50C-407E-A947-70E740481C1C}">
                  <a14:useLocalDpi xmlns:a14="http://schemas.microsoft.com/office/drawing/2010/main" val="0"/>
                </a:ext>
              </a:extLst>
            </a:blip>
            <a:srcRect/>
            <a:stretch>
              <a:fillRect l="-39000" r="-3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609719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altLang="nl-NL" sz="3000" dirty="0">
                <a:latin typeface="Segoe UI" panose="020B0502040204020203" pitchFamily="34" charset="0"/>
                <a:cs typeface="Segoe UI" panose="020B0502040204020203" pitchFamily="34" charset="0"/>
              </a:rPr>
              <a:t>De ingang naar de KNVI en haar voorlopers</a:t>
            </a:r>
            <a:r>
              <a:rPr lang="nl-NL" altLang="nl-NL" sz="4400" dirty="0">
                <a:latin typeface="Segoe UI" panose="020B0502040204020203" pitchFamily="34" charset="0"/>
                <a:cs typeface="Segoe UI" panose="020B0502040204020203" pitchFamily="34" charset="0"/>
              </a:rPr>
              <a:t> </a:t>
            </a:r>
            <a:r>
              <a:rPr lang="nl-NL" sz="1800" dirty="0">
                <a:latin typeface="Segoe UI" panose="020B0502040204020203" pitchFamily="34" charset="0"/>
                <a:cs typeface="Segoe UI" panose="020B0502040204020203" pitchFamily="34" charset="0"/>
              </a:rPr>
              <a:t>(N=85)</a:t>
            </a:r>
          </a:p>
        </p:txBody>
      </p:sp>
      <p:graphicFrame>
        <p:nvGraphicFramePr>
          <p:cNvPr id="3" name="Chart 2">
            <a:extLst>
              <a:ext uri="{FF2B5EF4-FFF2-40B4-BE49-F238E27FC236}">
                <a16:creationId xmlns:a16="http://schemas.microsoft.com/office/drawing/2014/main" id="{00000000-0008-0000-0C00-000002000000}"/>
              </a:ext>
            </a:extLst>
          </p:cNvPr>
          <p:cNvGraphicFramePr>
            <a:graphicFrameLocks/>
          </p:cNvGraphicFramePr>
          <p:nvPr>
            <p:extLst>
              <p:ext uri="{D42A27DB-BD31-4B8C-83A1-F6EECF244321}">
                <p14:modId xmlns:p14="http://schemas.microsoft.com/office/powerpoint/2010/main" val="3631457094"/>
              </p:ext>
            </p:extLst>
          </p:nvPr>
        </p:nvGraphicFramePr>
        <p:xfrm>
          <a:off x="838200" y="1653223"/>
          <a:ext cx="9144000" cy="42100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2287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altLang="nl-NL" sz="3000" dirty="0">
                <a:latin typeface="Segoe UI" panose="020B0502040204020203" pitchFamily="34" charset="0"/>
                <a:cs typeface="Segoe UI" panose="020B0502040204020203" pitchFamily="34" charset="0"/>
              </a:rPr>
              <a:t>De</a:t>
            </a:r>
            <a:r>
              <a:rPr lang="nl-NL" altLang="nl-NL" sz="4400" dirty="0">
                <a:latin typeface="Segoe UI" panose="020B0502040204020203" pitchFamily="34" charset="0"/>
                <a:cs typeface="Segoe UI" panose="020B0502040204020203" pitchFamily="34" charset="0"/>
              </a:rPr>
              <a:t> </a:t>
            </a:r>
            <a:r>
              <a:rPr lang="nl-NL" altLang="nl-NL" sz="3000" dirty="0">
                <a:latin typeface="Segoe UI" panose="020B0502040204020203" pitchFamily="34" charset="0"/>
                <a:cs typeface="Segoe UI" panose="020B0502040204020203" pitchFamily="34" charset="0"/>
              </a:rPr>
              <a:t>start-motivatie</a:t>
            </a:r>
            <a:r>
              <a:rPr lang="nl-NL" altLang="nl-NL" sz="4400" dirty="0">
                <a:latin typeface="Segoe UI" panose="020B0502040204020203" pitchFamily="34" charset="0"/>
                <a:cs typeface="Segoe UI" panose="020B0502040204020203" pitchFamily="34" charset="0"/>
              </a:rPr>
              <a:t> </a:t>
            </a:r>
            <a:r>
              <a:rPr lang="nl-NL" altLang="nl-NL" sz="1800" dirty="0">
                <a:latin typeface="Segoe UI" panose="020B0502040204020203" pitchFamily="34" charset="0"/>
                <a:cs typeface="Segoe UI" panose="020B0502040204020203" pitchFamily="34" charset="0"/>
              </a:rPr>
              <a:t>(N=88, meerdere antwoorden mogeljik) </a:t>
            </a:r>
            <a:endParaRPr lang="nl-NL" sz="1800" dirty="0">
              <a:latin typeface="Segoe UI" panose="020B0502040204020203" pitchFamily="34" charset="0"/>
              <a:cs typeface="Segoe UI" panose="020B0502040204020203" pitchFamily="34" charset="0"/>
            </a:endParaRPr>
          </a:p>
        </p:txBody>
      </p:sp>
      <p:graphicFrame>
        <p:nvGraphicFramePr>
          <p:cNvPr id="5" name="Chart 4">
            <a:extLst>
              <a:ext uri="{FF2B5EF4-FFF2-40B4-BE49-F238E27FC236}">
                <a16:creationId xmlns:a16="http://schemas.microsoft.com/office/drawing/2014/main" id="{00000000-0008-0000-0B00-000002000000}"/>
              </a:ext>
            </a:extLst>
          </p:cNvPr>
          <p:cNvGraphicFramePr>
            <a:graphicFrameLocks/>
          </p:cNvGraphicFramePr>
          <p:nvPr>
            <p:extLst>
              <p:ext uri="{D42A27DB-BD31-4B8C-83A1-F6EECF244321}">
                <p14:modId xmlns:p14="http://schemas.microsoft.com/office/powerpoint/2010/main" val="3755541544"/>
              </p:ext>
            </p:extLst>
          </p:nvPr>
        </p:nvGraphicFramePr>
        <p:xfrm>
          <a:off x="838200" y="1690688"/>
          <a:ext cx="9144000" cy="42100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25995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altLang="nl-NL" sz="3000" dirty="0">
                <a:latin typeface="Segoe UI" panose="020B0502040204020203" pitchFamily="34" charset="0"/>
                <a:cs typeface="Segoe UI" panose="020B0502040204020203" pitchFamily="34" charset="0"/>
              </a:rPr>
              <a:t>De</a:t>
            </a:r>
            <a:r>
              <a:rPr lang="nl-NL" altLang="nl-NL" sz="4400" dirty="0">
                <a:latin typeface="Segoe UI" panose="020B0502040204020203" pitchFamily="34" charset="0"/>
                <a:cs typeface="Segoe UI" panose="020B0502040204020203" pitchFamily="34" charset="0"/>
              </a:rPr>
              <a:t> </a:t>
            </a:r>
            <a:r>
              <a:rPr lang="nl-NL" altLang="nl-NL" sz="3000" dirty="0">
                <a:latin typeface="Segoe UI" panose="020B0502040204020203" pitchFamily="34" charset="0"/>
                <a:cs typeface="Segoe UI" panose="020B0502040204020203" pitchFamily="34" charset="0"/>
              </a:rPr>
              <a:t>blijf-motivatie</a:t>
            </a:r>
            <a:r>
              <a:rPr lang="nl-NL" altLang="nl-NL" sz="4400" dirty="0">
                <a:latin typeface="Segoe UI" panose="020B0502040204020203" pitchFamily="34" charset="0"/>
                <a:cs typeface="Segoe UI" panose="020B0502040204020203" pitchFamily="34" charset="0"/>
              </a:rPr>
              <a:t> </a:t>
            </a:r>
            <a:r>
              <a:rPr lang="nl-NL" altLang="nl-NL" sz="1800" dirty="0">
                <a:latin typeface="Segoe UI" panose="020B0502040204020203" pitchFamily="34" charset="0"/>
                <a:cs typeface="Segoe UI" panose="020B0502040204020203" pitchFamily="34" charset="0"/>
              </a:rPr>
              <a:t>(N=89, meerdere antwoorden mogeljik) </a:t>
            </a:r>
            <a:endParaRPr lang="nl-NL" sz="1800" dirty="0">
              <a:latin typeface="Segoe UI" panose="020B0502040204020203" pitchFamily="34" charset="0"/>
              <a:cs typeface="Segoe UI" panose="020B0502040204020203" pitchFamily="34" charset="0"/>
            </a:endParaRPr>
          </a:p>
        </p:txBody>
      </p:sp>
      <p:graphicFrame>
        <p:nvGraphicFramePr>
          <p:cNvPr id="5" name="Chart 4">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3292190644"/>
              </p:ext>
            </p:extLst>
          </p:nvPr>
        </p:nvGraphicFramePr>
        <p:xfrm>
          <a:off x="838200" y="1683703"/>
          <a:ext cx="9144000" cy="42100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08305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altLang="nl-NL" sz="3000" dirty="0">
                <a:latin typeface="Segoe UI" panose="020B0502040204020203" pitchFamily="34" charset="0"/>
                <a:cs typeface="Segoe UI" panose="020B0502040204020203" pitchFamily="34" charset="0"/>
              </a:rPr>
              <a:t>De vertrek-motivatie </a:t>
            </a:r>
            <a:r>
              <a:rPr lang="nl-NL" altLang="nl-NL" sz="1800" dirty="0">
                <a:latin typeface="Segoe UI" panose="020B0502040204020203" pitchFamily="34" charset="0"/>
                <a:cs typeface="Segoe UI" panose="020B0502040204020203" pitchFamily="34" charset="0"/>
              </a:rPr>
              <a:t>(N=89, meerdere antwoorden mogelijk)</a:t>
            </a:r>
            <a:endParaRPr lang="nl-NL" sz="1800" dirty="0">
              <a:latin typeface="Segoe UI" panose="020B0502040204020203" pitchFamily="34" charset="0"/>
              <a:cs typeface="Segoe UI" panose="020B0502040204020203" pitchFamily="34" charset="0"/>
            </a:endParaRPr>
          </a:p>
        </p:txBody>
      </p:sp>
      <p:graphicFrame>
        <p:nvGraphicFramePr>
          <p:cNvPr id="3" name="Chart 2">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2470985141"/>
              </p:ext>
            </p:extLst>
          </p:nvPr>
        </p:nvGraphicFramePr>
        <p:xfrm>
          <a:off x="838200" y="1653222"/>
          <a:ext cx="9265920" cy="44773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96524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altLang="nl-NL" sz="3000" dirty="0">
                <a:latin typeface="Segoe UI" panose="020B0502040204020203" pitchFamily="34" charset="0"/>
                <a:cs typeface="Segoe UI" panose="020B0502040204020203" pitchFamily="34" charset="0"/>
              </a:rPr>
              <a:t>De waardering achteraf voor het lidmaatschap</a:t>
            </a:r>
            <a:r>
              <a:rPr lang="nl-NL" altLang="nl-NL" sz="1800" dirty="0">
                <a:latin typeface="Segoe UI" panose="020B0502040204020203" pitchFamily="34" charset="0"/>
                <a:cs typeface="Segoe UI" panose="020B0502040204020203" pitchFamily="34" charset="0"/>
              </a:rPr>
              <a:t> (N=90)</a:t>
            </a:r>
            <a:r>
              <a:rPr lang="nl-NL" altLang="nl-NL" sz="3000" dirty="0">
                <a:latin typeface="Segoe UI" panose="020B0502040204020203" pitchFamily="34" charset="0"/>
                <a:cs typeface="Segoe UI" panose="020B0502040204020203" pitchFamily="34" charset="0"/>
              </a:rPr>
              <a:t> </a:t>
            </a:r>
            <a:endParaRPr lang="nl-NL" sz="3000" dirty="0">
              <a:latin typeface="Segoe UI" panose="020B0502040204020203" pitchFamily="34" charset="0"/>
              <a:cs typeface="Segoe UI" panose="020B0502040204020203" pitchFamily="34" charset="0"/>
            </a:endParaRPr>
          </a:p>
        </p:txBody>
      </p:sp>
      <p:graphicFrame>
        <p:nvGraphicFramePr>
          <p:cNvPr id="3" name="Chart 2">
            <a:extLst>
              <a:ext uri="{FF2B5EF4-FFF2-40B4-BE49-F238E27FC236}">
                <a16:creationId xmlns:a16="http://schemas.microsoft.com/office/drawing/2014/main" id="{00000000-0008-0000-0500-000002000000}"/>
              </a:ext>
            </a:extLst>
          </p:cNvPr>
          <p:cNvGraphicFramePr>
            <a:graphicFrameLocks/>
          </p:cNvGraphicFramePr>
          <p:nvPr>
            <p:extLst>
              <p:ext uri="{D42A27DB-BD31-4B8C-83A1-F6EECF244321}">
                <p14:modId xmlns:p14="http://schemas.microsoft.com/office/powerpoint/2010/main" val="1291437212"/>
              </p:ext>
            </p:extLst>
          </p:nvPr>
        </p:nvGraphicFramePr>
        <p:xfrm>
          <a:off x="838200" y="1690688"/>
          <a:ext cx="9144000" cy="42100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4600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DC2DE8-E55F-4661-B712-BC6AE30FFD95}"/>
              </a:ext>
            </a:extLst>
          </p:cNvPr>
          <p:cNvPicPr>
            <a:picLocks noChangeAspect="1"/>
          </p:cNvPicPr>
          <p:nvPr/>
        </p:nvPicPr>
        <p:blipFill>
          <a:blip r:embed="rId3"/>
          <a:stretch>
            <a:fillRect/>
          </a:stretch>
        </p:blipFill>
        <p:spPr>
          <a:xfrm>
            <a:off x="1222375" y="3429000"/>
            <a:ext cx="9039225" cy="3009900"/>
          </a:xfrm>
          <a:prstGeom prst="rect">
            <a:avLst/>
          </a:prstGeom>
        </p:spPr>
      </p:pic>
      <p:sp>
        <p:nvSpPr>
          <p:cNvPr id="2" name="Titel 1"/>
          <p:cNvSpPr>
            <a:spLocks noGrp="1"/>
          </p:cNvSpPr>
          <p:nvPr>
            <p:ph type="title"/>
          </p:nvPr>
        </p:nvSpPr>
        <p:spPr>
          <a:xfrm>
            <a:off x="516835" y="365125"/>
            <a:ext cx="11141765" cy="1325563"/>
          </a:xfrm>
        </p:spPr>
        <p:txBody>
          <a:bodyPr>
            <a:normAutofit/>
          </a:bodyPr>
          <a:lstStyle/>
          <a:p>
            <a:r>
              <a:rPr lang="nl-NL" altLang="nl-NL" sz="3000" dirty="0">
                <a:latin typeface="Segoe UI" panose="020B0502040204020203" pitchFamily="34" charset="0"/>
                <a:cs typeface="Segoe UI" panose="020B0502040204020203" pitchFamily="34" charset="0"/>
              </a:rPr>
              <a:t>Hoe waarschijnlijk is het dat je KNVI bij anderen aanbeveelt? </a:t>
            </a:r>
            <a:r>
              <a:rPr lang="nl-NL" altLang="nl-NL" sz="1800" dirty="0">
                <a:latin typeface="Segoe UI" panose="020B0502040204020203" pitchFamily="34" charset="0"/>
                <a:cs typeface="Segoe UI" panose="020B0502040204020203" pitchFamily="34" charset="0"/>
              </a:rPr>
              <a:t>(N=87)</a:t>
            </a:r>
            <a:endParaRPr lang="nl-NL" sz="1800" dirty="0">
              <a:latin typeface="Segoe UI" panose="020B0502040204020203" pitchFamily="34" charset="0"/>
              <a:cs typeface="Segoe UI" panose="020B0502040204020203" pitchFamily="34" charset="0"/>
            </a:endParaRPr>
          </a:p>
        </p:txBody>
      </p:sp>
      <p:graphicFrame>
        <p:nvGraphicFramePr>
          <p:cNvPr id="3" name="Chart 2">
            <a:extLst>
              <a:ext uri="{FF2B5EF4-FFF2-40B4-BE49-F238E27FC236}">
                <a16:creationId xmlns:a16="http://schemas.microsoft.com/office/drawing/2014/main" id="{00000000-0008-0000-0600-000002000000}"/>
              </a:ext>
            </a:extLst>
          </p:cNvPr>
          <p:cNvGraphicFramePr>
            <a:graphicFrameLocks/>
          </p:cNvGraphicFramePr>
          <p:nvPr>
            <p:extLst>
              <p:ext uri="{D42A27DB-BD31-4B8C-83A1-F6EECF244321}">
                <p14:modId xmlns:p14="http://schemas.microsoft.com/office/powerpoint/2010/main" val="682075518"/>
              </p:ext>
            </p:extLst>
          </p:nvPr>
        </p:nvGraphicFramePr>
        <p:xfrm>
          <a:off x="1222375" y="1391603"/>
          <a:ext cx="9239250" cy="18192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64892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6835" y="365125"/>
            <a:ext cx="11141765" cy="1325563"/>
          </a:xfrm>
        </p:spPr>
        <p:txBody>
          <a:bodyPr>
            <a:normAutofit/>
          </a:bodyPr>
          <a:lstStyle/>
          <a:p>
            <a:r>
              <a:rPr lang="nl-NL" altLang="nl-NL" sz="3000" dirty="0">
                <a:latin typeface="Segoe UI" panose="020B0502040204020203" pitchFamily="34" charset="0"/>
                <a:cs typeface="Segoe UI" panose="020B0502040204020203" pitchFamily="34" charset="0"/>
              </a:rPr>
              <a:t>Tips van respondenten</a:t>
            </a:r>
            <a:endParaRPr lang="nl-NL" sz="1800" dirty="0">
              <a:latin typeface="Segoe UI" panose="020B0502040204020203" pitchFamily="34" charset="0"/>
              <a:cs typeface="Segoe UI" panose="020B0502040204020203" pitchFamily="34" charset="0"/>
            </a:endParaRPr>
          </a:p>
        </p:txBody>
      </p:sp>
      <p:sp>
        <p:nvSpPr>
          <p:cNvPr id="3" name="Tijdelijke aanduiding voor inhoud 1">
            <a:extLst>
              <a:ext uri="{FF2B5EF4-FFF2-40B4-BE49-F238E27FC236}">
                <a16:creationId xmlns:a16="http://schemas.microsoft.com/office/drawing/2014/main" id="{2BB06CAC-6FEE-41BA-AF13-47DDFA50F544}"/>
              </a:ext>
            </a:extLst>
          </p:cNvPr>
          <p:cNvSpPr>
            <a:spLocks noGrp="1"/>
          </p:cNvSpPr>
          <p:nvPr>
            <p:ph sz="half" idx="1"/>
          </p:nvPr>
        </p:nvSpPr>
        <p:spPr>
          <a:xfrm>
            <a:off x="516835" y="1549541"/>
            <a:ext cx="9358685" cy="3154539"/>
          </a:xfrm>
        </p:spPr>
        <p:txBody>
          <a:bodyPr>
            <a:normAutofit/>
          </a:bodyPr>
          <a:lstStyle/>
          <a:p>
            <a:pPr>
              <a:spcBef>
                <a:spcPct val="0"/>
              </a:spcBef>
            </a:pPr>
            <a:r>
              <a:rPr lang="nl-NL" altLang="nl-NL" sz="2000" dirty="0">
                <a:latin typeface="Segoe UI" panose="020B0502040204020203" pitchFamily="34" charset="0"/>
                <a:cs typeface="Segoe UI" panose="020B0502040204020203" pitchFamily="34" charset="0"/>
              </a:rPr>
              <a:t>Richt een actief forum in op de website</a:t>
            </a:r>
          </a:p>
          <a:p>
            <a:pPr>
              <a:spcBef>
                <a:spcPct val="0"/>
              </a:spcBef>
            </a:pPr>
            <a:r>
              <a:rPr lang="nl-NL" altLang="nl-NL" sz="2000" dirty="0">
                <a:latin typeface="Segoe UI" panose="020B0502040204020203" pitchFamily="34" charset="0"/>
                <a:cs typeface="Segoe UI" panose="020B0502040204020203" pitchFamily="34" charset="0"/>
              </a:rPr>
              <a:t>Zorg voor een duidelijk en concreet afgekaderd doel</a:t>
            </a:r>
          </a:p>
          <a:p>
            <a:pPr>
              <a:spcBef>
                <a:spcPct val="0"/>
              </a:spcBef>
            </a:pPr>
            <a:r>
              <a:rPr lang="nl-NL" altLang="nl-NL" sz="2000" dirty="0">
                <a:latin typeface="Segoe UI" panose="020B0502040204020203" pitchFamily="34" charset="0"/>
                <a:cs typeface="Segoe UI" panose="020B0502040204020203" pitchFamily="34" charset="0"/>
              </a:rPr>
              <a:t>Sta meer in de maatschappij en treed meer op als belangenbehartiger</a:t>
            </a:r>
          </a:p>
          <a:p>
            <a:pPr>
              <a:spcBef>
                <a:spcPct val="0"/>
              </a:spcBef>
            </a:pPr>
            <a:r>
              <a:rPr lang="nl-NL" altLang="nl-NL" sz="2000" dirty="0">
                <a:latin typeface="Segoe UI" panose="020B0502040204020203" pitchFamily="34" charset="0"/>
                <a:cs typeface="Segoe UI" panose="020B0502040204020203" pitchFamily="34" charset="0"/>
              </a:rPr>
              <a:t>Betrek meer de (hoge-)scholen en universiteiten</a:t>
            </a:r>
          </a:p>
          <a:p>
            <a:pPr>
              <a:spcBef>
                <a:spcPct val="0"/>
              </a:spcBef>
            </a:pPr>
            <a:r>
              <a:rPr lang="nl-NL" altLang="nl-NL" sz="2000" dirty="0">
                <a:latin typeface="Segoe UI" panose="020B0502040204020203" pitchFamily="34" charset="0"/>
                <a:cs typeface="Segoe UI" panose="020B0502040204020203" pitchFamily="34" charset="0"/>
              </a:rPr>
              <a:t>Vergeet de “oude” leden niet</a:t>
            </a:r>
          </a:p>
          <a:p>
            <a:pPr>
              <a:spcBef>
                <a:spcPct val="0"/>
              </a:spcBef>
            </a:pPr>
            <a:r>
              <a:rPr lang="nl-NL" altLang="nl-NL" sz="2000" dirty="0">
                <a:latin typeface="Segoe UI" panose="020B0502040204020203" pitchFamily="34" charset="0"/>
                <a:cs typeface="Segoe UI" panose="020B0502040204020203" pitchFamily="34" charset="0"/>
              </a:rPr>
              <a:t>Meer verdieping, minder verbreding</a:t>
            </a:r>
          </a:p>
          <a:p>
            <a:pPr>
              <a:spcBef>
                <a:spcPct val="0"/>
              </a:spcBef>
            </a:pPr>
            <a:r>
              <a:rPr lang="nl-NL" altLang="nl-NL" sz="2000" dirty="0">
                <a:latin typeface="Segoe UI" panose="020B0502040204020203" pitchFamily="34" charset="0"/>
                <a:cs typeface="Segoe UI" panose="020B0502040204020203" pitchFamily="34" charset="0"/>
              </a:rPr>
              <a:t>Zorg voor meer vakinhoudelijke bijeenkomsten</a:t>
            </a:r>
          </a:p>
          <a:p>
            <a:pPr>
              <a:spcBef>
                <a:spcPct val="0"/>
              </a:spcBef>
            </a:pPr>
            <a:r>
              <a:rPr lang="nl-NL" altLang="nl-NL" sz="2000" dirty="0">
                <a:latin typeface="Segoe UI" panose="020B0502040204020203" pitchFamily="34" charset="0"/>
                <a:cs typeface="Segoe UI" panose="020B0502040204020203" pitchFamily="34" charset="0"/>
              </a:rPr>
              <a:t>Maak duidelijker wat de gemene deler is binnen de KNVI, maar besteed wel expliciet aandacht aan de verschillende vakgebieden</a:t>
            </a:r>
          </a:p>
          <a:p>
            <a:pPr>
              <a:spcBef>
                <a:spcPct val="0"/>
              </a:spcBef>
            </a:pPr>
            <a:r>
              <a:rPr lang="nl-NL" altLang="nl-NL" sz="2000" dirty="0">
                <a:latin typeface="Segoe UI" panose="020B0502040204020203" pitchFamily="34" charset="0"/>
                <a:cs typeface="Segoe UI" panose="020B0502040204020203" pitchFamily="34" charset="0"/>
              </a:rPr>
              <a:t>Organiseer meer voor specifiek bibliotheken/ICT/archief </a:t>
            </a:r>
          </a:p>
          <a:p>
            <a:pPr marL="0" indent="0">
              <a:buNone/>
            </a:pPr>
            <a:endParaRPr lang="nl-NL" sz="2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346553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86508" y="199872"/>
            <a:ext cx="10934162" cy="1325563"/>
          </a:xfrm>
        </p:spPr>
        <p:txBody>
          <a:bodyPr>
            <a:normAutofit/>
          </a:bodyPr>
          <a:lstStyle/>
          <a:p>
            <a:r>
              <a:rPr lang="nl-NL" sz="3000" dirty="0">
                <a:latin typeface="Segoe UI" panose="020B0502040204020203" pitchFamily="34" charset="0"/>
                <a:cs typeface="Segoe UI" panose="020B0502040204020203" pitchFamily="34" charset="0"/>
              </a:rPr>
              <a:t>Tevredenheidsonderzoek verenigingsbureau</a:t>
            </a:r>
          </a:p>
        </p:txBody>
      </p:sp>
      <p:sp>
        <p:nvSpPr>
          <p:cNvPr id="2" name="Tijdelijke aanduiding voor inhoud 1"/>
          <p:cNvSpPr>
            <a:spLocks noGrp="1"/>
          </p:cNvSpPr>
          <p:nvPr>
            <p:ph sz="half" idx="1"/>
          </p:nvPr>
        </p:nvSpPr>
        <p:spPr>
          <a:xfrm>
            <a:off x="386508" y="2088021"/>
            <a:ext cx="7822772" cy="4351338"/>
          </a:xfrm>
        </p:spPr>
        <p:txBody>
          <a:bodyPr/>
          <a:lstStyle/>
          <a:p>
            <a:pPr>
              <a:spcBef>
                <a:spcPct val="0"/>
              </a:spcBef>
              <a:buNone/>
            </a:pPr>
            <a:r>
              <a:rPr lang="nl-NL" altLang="nl-NL" dirty="0">
                <a:latin typeface="Segoe UI" panose="020B0502040204020203" pitchFamily="34" charset="0"/>
                <a:cs typeface="Segoe UI" panose="020B0502040204020203" pitchFamily="34" charset="0"/>
              </a:rPr>
              <a:t>Startdatum 				8 mei 2020</a:t>
            </a:r>
          </a:p>
          <a:p>
            <a:pPr>
              <a:spcBef>
                <a:spcPct val="0"/>
              </a:spcBef>
              <a:buNone/>
            </a:pPr>
            <a:r>
              <a:rPr lang="nl-NL" altLang="nl-NL" dirty="0">
                <a:latin typeface="Segoe UI" panose="020B0502040204020203" pitchFamily="34" charset="0"/>
                <a:cs typeface="Segoe UI" panose="020B0502040204020203" pitchFamily="34" charset="0"/>
              </a:rPr>
              <a:t>Sluitingsdatum			22 mei 2020</a:t>
            </a:r>
          </a:p>
          <a:p>
            <a:pPr>
              <a:spcBef>
                <a:spcPct val="0"/>
              </a:spcBef>
              <a:buNone/>
            </a:pPr>
            <a:r>
              <a:rPr lang="nl-NL" altLang="nl-NL" dirty="0">
                <a:latin typeface="Segoe UI" panose="020B0502040204020203" pitchFamily="34" charset="0"/>
                <a:cs typeface="Segoe UI" panose="020B0502040204020203" pitchFamily="34" charset="0"/>
              </a:rPr>
              <a:t>Bevraagde periode			mei 2019 – mei 2020</a:t>
            </a:r>
          </a:p>
          <a:p>
            <a:pPr>
              <a:spcBef>
                <a:spcPct val="0"/>
              </a:spcBef>
              <a:buNone/>
            </a:pPr>
            <a:r>
              <a:rPr lang="nl-NL" altLang="nl-NL" dirty="0">
                <a:latin typeface="Segoe UI" panose="020B0502040204020203" pitchFamily="34" charset="0"/>
                <a:cs typeface="Segoe UI" panose="020B0502040204020203" pitchFamily="34" charset="0"/>
              </a:rPr>
              <a:t>Verstuurd naar			2.535 leden</a:t>
            </a:r>
          </a:p>
          <a:p>
            <a:pPr>
              <a:spcBef>
                <a:spcPct val="0"/>
              </a:spcBef>
              <a:buNone/>
            </a:pPr>
            <a:r>
              <a:rPr lang="nl-NL" altLang="nl-NL" dirty="0">
                <a:latin typeface="Segoe UI" panose="020B0502040204020203" pitchFamily="34" charset="0"/>
                <a:cs typeface="Segoe UI" panose="020B0502040204020203" pitchFamily="34" charset="0"/>
              </a:rPr>
              <a:t>Respondenten 			199</a:t>
            </a:r>
          </a:p>
          <a:p>
            <a:pPr>
              <a:spcBef>
                <a:spcPct val="0"/>
              </a:spcBef>
              <a:buNone/>
            </a:pPr>
            <a:endParaRPr lang="nl-NL" altLang="nl-NL" i="1" dirty="0">
              <a:latin typeface="Segoe UI" panose="020B0502040204020203" pitchFamily="34" charset="0"/>
              <a:cs typeface="Segoe UI" panose="020B0502040204020203" pitchFamily="34" charset="0"/>
            </a:endParaRPr>
          </a:p>
          <a:p>
            <a:pPr>
              <a:spcBef>
                <a:spcPct val="0"/>
              </a:spcBef>
              <a:buNone/>
            </a:pPr>
            <a:endParaRPr lang="nl-NL" altLang="nl-NL" i="1" dirty="0">
              <a:latin typeface="Segoe UI" panose="020B0502040204020203" pitchFamily="34" charset="0"/>
              <a:cs typeface="Segoe UI" panose="020B0502040204020203" pitchFamily="34" charset="0"/>
            </a:endParaRPr>
          </a:p>
          <a:p>
            <a:pPr>
              <a:spcBef>
                <a:spcPct val="0"/>
              </a:spcBef>
              <a:buNone/>
            </a:pPr>
            <a:r>
              <a:rPr lang="nl-NL" altLang="nl-NL" i="1" dirty="0">
                <a:latin typeface="Segoe UI" panose="020B0502040204020203" pitchFamily="34" charset="0"/>
                <a:cs typeface="Segoe UI" panose="020B0502040204020203" pitchFamily="34" charset="0"/>
              </a:rPr>
              <a:t>Respondenten 2017			25 bestuurders</a:t>
            </a:r>
          </a:p>
          <a:p>
            <a:pPr marL="0" indent="0">
              <a:buNone/>
            </a:pPr>
            <a:r>
              <a:rPr lang="nl-NL" altLang="nl-NL" i="1" dirty="0">
                <a:latin typeface="Segoe UI" panose="020B0502040204020203" pitchFamily="34" charset="0"/>
                <a:cs typeface="Segoe UI" panose="020B0502040204020203" pitchFamily="34" charset="0"/>
              </a:rPr>
              <a:t>Respondenten 2018			25 bestuurders</a:t>
            </a:r>
          </a:p>
          <a:p>
            <a:pPr marL="0" indent="0">
              <a:buNone/>
            </a:pPr>
            <a:endParaRPr lang="nl-NL" altLang="nl-NL" i="1" dirty="0">
              <a:latin typeface="Segoe UI" panose="020B0502040204020203" pitchFamily="34" charset="0"/>
              <a:cs typeface="Segoe UI" panose="020B0502040204020203" pitchFamily="34" charset="0"/>
            </a:endParaRPr>
          </a:p>
          <a:p>
            <a:pPr marL="0" indent="0">
              <a:buNone/>
            </a:pPr>
            <a:endParaRPr lang="nl-NL"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691367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nl-NL" sz="3000" dirty="0">
                <a:latin typeface="Segoe UI" panose="020B0502040204020203" pitchFamily="34" charset="0"/>
                <a:cs typeface="Segoe UI" panose="020B0502040204020203" pitchFamily="34" charset="0"/>
              </a:rPr>
              <a:t>Hoe heb je van de bureaudiensten gebruik gemaakt?</a:t>
            </a:r>
            <a:r>
              <a:rPr lang="nl-NL" sz="1400" dirty="0">
                <a:latin typeface="Segoe UI" panose="020B0502040204020203" pitchFamily="34" charset="0"/>
                <a:cs typeface="Segoe UI" panose="020B0502040204020203" pitchFamily="34" charset="0"/>
              </a:rPr>
              <a:t> </a:t>
            </a:r>
            <a:r>
              <a:rPr lang="nl-NL" sz="1800" dirty="0">
                <a:latin typeface="Segoe UI" panose="020B0502040204020203" pitchFamily="34" charset="0"/>
                <a:cs typeface="Segoe UI" panose="020B0502040204020203" pitchFamily="34" charset="0"/>
              </a:rPr>
              <a:t>(N=197)</a:t>
            </a:r>
          </a:p>
        </p:txBody>
      </p:sp>
      <p:graphicFrame>
        <p:nvGraphicFramePr>
          <p:cNvPr id="4" name="Chart 3">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2367374031"/>
              </p:ext>
            </p:extLst>
          </p:nvPr>
        </p:nvGraphicFramePr>
        <p:xfrm>
          <a:off x="386508" y="1923415"/>
          <a:ext cx="9144000" cy="42100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05746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nl-NL" sz="3000" dirty="0">
                <a:latin typeface="Segoe UI" panose="020B0502040204020203" pitchFamily="34" charset="0"/>
                <a:cs typeface="Segoe UI" panose="020B0502040204020203" pitchFamily="34" charset="0"/>
              </a:rPr>
              <a:t>Welke dienst had je van het bureau nodig? </a:t>
            </a:r>
            <a:r>
              <a:rPr lang="nl-NL" sz="1800" dirty="0">
                <a:latin typeface="Segoe UI" panose="020B0502040204020203" pitchFamily="34" charset="0"/>
                <a:cs typeface="Segoe UI" panose="020B0502040204020203" pitchFamily="34" charset="0"/>
              </a:rPr>
              <a:t>(N=135)</a:t>
            </a:r>
          </a:p>
        </p:txBody>
      </p:sp>
      <p:graphicFrame>
        <p:nvGraphicFramePr>
          <p:cNvPr id="4" name="Chart 3">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1329066466"/>
              </p:ext>
            </p:extLst>
          </p:nvPr>
        </p:nvGraphicFramePr>
        <p:xfrm>
          <a:off x="386508" y="1750695"/>
          <a:ext cx="9144000" cy="42100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36910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9728" y="273369"/>
            <a:ext cx="10515600" cy="923848"/>
          </a:xfrm>
        </p:spPr>
        <p:txBody>
          <a:bodyPr/>
          <a:lstStyle/>
          <a:p>
            <a:r>
              <a:rPr lang="nl-NL" dirty="0"/>
              <a:t>Welkom!</a:t>
            </a:r>
          </a:p>
        </p:txBody>
      </p:sp>
      <p:sp>
        <p:nvSpPr>
          <p:cNvPr id="3" name="Tijdelijke aanduiding voor inhoud 2"/>
          <p:cNvSpPr>
            <a:spLocks noGrp="1"/>
          </p:cNvSpPr>
          <p:nvPr>
            <p:ph idx="1"/>
          </p:nvPr>
        </p:nvSpPr>
        <p:spPr>
          <a:xfrm>
            <a:off x="529728" y="1341119"/>
            <a:ext cx="10515600" cy="4693921"/>
          </a:xfrm>
        </p:spPr>
        <p:txBody>
          <a:bodyPr>
            <a:noAutofit/>
          </a:bodyPr>
          <a:lstStyle/>
          <a:p>
            <a:pPr lvl="0"/>
            <a:r>
              <a:rPr lang="nl-NL" b="1" dirty="0">
                <a:latin typeface="Segoe UI" panose="020B0502040204020203" pitchFamily="34" charset="0"/>
                <a:cs typeface="Segoe UI" panose="020B0502040204020203" pitchFamily="34" charset="0"/>
              </a:rPr>
              <a:t>Opening en vaststelling van de agenda						</a:t>
            </a:r>
          </a:p>
          <a:p>
            <a:r>
              <a:rPr lang="nl-NL" b="1" dirty="0">
                <a:latin typeface="Segoe UI" panose="020B0502040204020203" pitchFamily="34" charset="0"/>
                <a:cs typeface="Segoe UI" panose="020B0502040204020203" pitchFamily="34" charset="0"/>
              </a:rPr>
              <a:t>Verslag ALV d.d. 21 november 2019					2</a:t>
            </a:r>
            <a:endParaRPr lang="nl-NL" dirty="0">
              <a:latin typeface="Segoe UI" panose="020B0502040204020203" pitchFamily="34" charset="0"/>
              <a:cs typeface="Segoe UI" panose="020B0502040204020203" pitchFamily="34" charset="0"/>
            </a:endParaRPr>
          </a:p>
          <a:p>
            <a:r>
              <a:rPr lang="nl-NL" b="1" dirty="0">
                <a:latin typeface="Segoe UI" panose="020B0502040204020203" pitchFamily="34" charset="0"/>
                <a:cs typeface="Segoe UI" panose="020B0502040204020203" pitchFamily="34" charset="0"/>
              </a:rPr>
              <a:t>Ingekomen stukken en mededelingen</a:t>
            </a:r>
            <a:endParaRPr lang="nl-NL" dirty="0">
              <a:latin typeface="Segoe UI" panose="020B0502040204020203" pitchFamily="34" charset="0"/>
              <a:cs typeface="Segoe UI" panose="020B0502040204020203" pitchFamily="34" charset="0"/>
            </a:endParaRPr>
          </a:p>
          <a:p>
            <a:r>
              <a:rPr lang="nl-NL" b="1" dirty="0">
                <a:latin typeface="Segoe UI" panose="020B0502040204020203" pitchFamily="34" charset="0"/>
                <a:cs typeface="Segoe UI" panose="020B0502040204020203" pitchFamily="34" charset="0"/>
              </a:rPr>
              <a:t>Secretarieel jaarverslag 2019					4</a:t>
            </a:r>
            <a:endParaRPr lang="nl-NL" dirty="0">
              <a:latin typeface="Segoe UI" panose="020B0502040204020203" pitchFamily="34" charset="0"/>
              <a:cs typeface="Segoe UI" panose="020B0502040204020203" pitchFamily="34" charset="0"/>
            </a:endParaRPr>
          </a:p>
          <a:p>
            <a:r>
              <a:rPr lang="nl-NL" b="1" dirty="0">
                <a:latin typeface="Segoe UI" panose="020B0502040204020203" pitchFamily="34" charset="0"/>
                <a:cs typeface="Segoe UI" panose="020B0502040204020203" pitchFamily="34" charset="0"/>
              </a:rPr>
              <a:t>Financiën</a:t>
            </a:r>
            <a:endParaRPr lang="nl-NL" dirty="0">
              <a:latin typeface="Segoe UI" panose="020B0502040204020203" pitchFamily="34" charset="0"/>
              <a:cs typeface="Segoe UI" panose="020B0502040204020203" pitchFamily="34" charset="0"/>
            </a:endParaRPr>
          </a:p>
          <a:p>
            <a:pPr lvl="2">
              <a:buFont typeface="+mj-lt"/>
              <a:buAutoNum type="alphaLcParenR"/>
            </a:pPr>
            <a:r>
              <a:rPr lang="nl-NL" sz="1200" dirty="0">
                <a:latin typeface="Segoe UI" panose="020B0502040204020203" pitchFamily="34" charset="0"/>
                <a:cs typeface="Segoe UI" panose="020B0502040204020203" pitchFamily="34" charset="0"/>
              </a:rPr>
              <a:t>Financieel resultaat 2019					5a</a:t>
            </a:r>
          </a:p>
          <a:p>
            <a:pPr lvl="2">
              <a:buFont typeface="+mj-lt"/>
              <a:buAutoNum type="alphaLcParenR"/>
            </a:pPr>
            <a:r>
              <a:rPr lang="nl-NL" sz="1200" dirty="0">
                <a:latin typeface="Segoe UI" panose="020B0502040204020203" pitchFamily="34" charset="0"/>
                <a:cs typeface="Segoe UI" panose="020B0502040204020203" pitchFamily="34" charset="0"/>
              </a:rPr>
              <a:t>Toelichting FCC						5b	</a:t>
            </a:r>
          </a:p>
          <a:p>
            <a:pPr lvl="2">
              <a:buFont typeface="+mj-lt"/>
              <a:buAutoNum type="alphaLcParenR"/>
            </a:pPr>
            <a:r>
              <a:rPr lang="nl-NL" sz="1200" dirty="0">
                <a:latin typeface="Segoe UI" panose="020B0502040204020203" pitchFamily="34" charset="0"/>
                <a:cs typeface="Segoe UI" panose="020B0502040204020203" pitchFamily="34" charset="0"/>
              </a:rPr>
              <a:t>Decharge aan bestuur </a:t>
            </a:r>
          </a:p>
          <a:p>
            <a:pPr lvl="2">
              <a:buFont typeface="+mj-lt"/>
              <a:buAutoNum type="alphaLcParenR"/>
            </a:pPr>
            <a:r>
              <a:rPr lang="nl-NL" sz="1200" dirty="0">
                <a:latin typeface="Segoe UI" panose="020B0502040204020203" pitchFamily="34" charset="0"/>
                <a:cs typeface="Segoe UI" panose="020B0502040204020203" pitchFamily="34" charset="0"/>
              </a:rPr>
              <a:t>(her)benoeming leden FCC</a:t>
            </a:r>
          </a:p>
          <a:p>
            <a:r>
              <a:rPr lang="nl-NL" b="1" dirty="0">
                <a:latin typeface="Segoe UI" panose="020B0502040204020203" pitchFamily="34" charset="0"/>
                <a:cs typeface="Segoe UI" panose="020B0502040204020203" pitchFamily="34" charset="0"/>
              </a:rPr>
              <a:t>Interessegroepen en regio’s </a:t>
            </a:r>
            <a:endParaRPr lang="nl-NL" dirty="0">
              <a:latin typeface="Segoe UI" panose="020B0502040204020203" pitchFamily="34" charset="0"/>
              <a:cs typeface="Segoe UI" panose="020B0502040204020203" pitchFamily="34" charset="0"/>
            </a:endParaRPr>
          </a:p>
          <a:p>
            <a:pPr lvl="2">
              <a:buFont typeface="+mj-lt"/>
              <a:buAutoNum type="alphaLcParenR"/>
            </a:pPr>
            <a:r>
              <a:rPr lang="nl-NL" sz="1200" dirty="0">
                <a:latin typeface="Segoe UI" panose="020B0502040204020203" pitchFamily="34" charset="0"/>
                <a:cs typeface="Segoe UI" panose="020B0502040204020203" pitchFamily="34" charset="0"/>
              </a:rPr>
              <a:t>Opheffing/oprichting interessegroepen				6a</a:t>
            </a:r>
          </a:p>
          <a:p>
            <a:pPr lvl="2">
              <a:buFont typeface="+mj-lt"/>
              <a:buAutoNum type="alphaLcParenR"/>
            </a:pPr>
            <a:r>
              <a:rPr lang="nl-NL" sz="1200" dirty="0">
                <a:latin typeface="Segoe UI" panose="020B0502040204020203" pitchFamily="34" charset="0"/>
                <a:cs typeface="Segoe UI" panose="020B0502040204020203" pitchFamily="34" charset="0"/>
              </a:rPr>
              <a:t>Bekrachtiging besturen van Interessegroepen en Regio’s en rooster van aftreden	6b</a:t>
            </a:r>
          </a:p>
          <a:p>
            <a:r>
              <a:rPr lang="nl-NL" b="1" dirty="0">
                <a:latin typeface="Segoe UI" panose="020B0502040204020203" pitchFamily="34" charset="0"/>
                <a:cs typeface="Segoe UI" panose="020B0502040204020203" pitchFamily="34" charset="0"/>
              </a:rPr>
              <a:t>Verenigingsbestuur</a:t>
            </a:r>
          </a:p>
          <a:p>
            <a:pPr lvl="2">
              <a:buFont typeface="+mj-lt"/>
              <a:buAutoNum type="alphaLcParenR"/>
            </a:pPr>
            <a:r>
              <a:rPr lang="nl-NL" sz="1200" dirty="0">
                <a:latin typeface="Segoe UI" panose="020B0502040204020203" pitchFamily="34" charset="0"/>
                <a:cs typeface="Segoe UI" panose="020B0502040204020203" pitchFamily="34" charset="0"/>
              </a:rPr>
              <a:t>Blik op de toekomst						</a:t>
            </a:r>
          </a:p>
          <a:p>
            <a:pPr lvl="2">
              <a:buFont typeface="+mj-lt"/>
              <a:buAutoNum type="alphaLcParenR"/>
            </a:pPr>
            <a:r>
              <a:rPr lang="nl-NL" sz="1200" dirty="0">
                <a:latin typeface="Segoe UI" panose="020B0502040204020203" pitchFamily="34" charset="0"/>
                <a:cs typeface="Segoe UI" panose="020B0502040204020203" pitchFamily="34" charset="0"/>
              </a:rPr>
              <a:t>Samenstelling verenigingsbestuur 					</a:t>
            </a:r>
          </a:p>
          <a:p>
            <a:pPr lvl="2">
              <a:buFont typeface="+mj-lt"/>
              <a:buAutoNum type="alphaLcParenR"/>
            </a:pPr>
            <a:r>
              <a:rPr lang="nl-NL" sz="1200" dirty="0">
                <a:latin typeface="Segoe UI" panose="020B0502040204020203" pitchFamily="34" charset="0"/>
                <a:cs typeface="Segoe UI" panose="020B0502040204020203" pitchFamily="34" charset="0"/>
              </a:rPr>
              <a:t>Events</a:t>
            </a:r>
          </a:p>
          <a:p>
            <a:pPr lvl="2">
              <a:buFont typeface="+mj-lt"/>
              <a:buAutoNum type="alphaLcParenR"/>
            </a:pPr>
            <a:r>
              <a:rPr lang="nl-NL" sz="1200" dirty="0">
                <a:latin typeface="Segoe UI" panose="020B0502040204020203" pitchFamily="34" charset="0"/>
                <a:cs typeface="Segoe UI" panose="020B0502040204020203" pitchFamily="34" charset="0"/>
              </a:rPr>
              <a:t>Update website</a:t>
            </a:r>
          </a:p>
          <a:p>
            <a:r>
              <a:rPr lang="nl-NL" b="1" dirty="0">
                <a:latin typeface="Segoe UI" panose="020B0502040204020203" pitchFamily="34" charset="0"/>
                <a:cs typeface="Segoe UI" panose="020B0502040204020203" pitchFamily="34" charset="0"/>
              </a:rPr>
              <a:t>Rondvraag</a:t>
            </a:r>
            <a:r>
              <a:rPr lang="en-US" b="1" dirty="0">
                <a:latin typeface="Segoe UI" panose="020B0502040204020203" pitchFamily="34" charset="0"/>
                <a:cs typeface="Segoe UI" panose="020B0502040204020203" pitchFamily="34" charset="0"/>
              </a:rPr>
              <a:t> en </a:t>
            </a:r>
            <a:r>
              <a:rPr lang="en-US" b="1" dirty="0" err="1">
                <a:latin typeface="Segoe UI" panose="020B0502040204020203" pitchFamily="34" charset="0"/>
                <a:cs typeface="Segoe UI" panose="020B0502040204020203" pitchFamily="34" charset="0"/>
              </a:rPr>
              <a:t>sluiting</a:t>
            </a:r>
            <a:endParaRPr lang="nl-NL"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681463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sz="3000" dirty="0">
                <a:latin typeface="Segoe UI" panose="020B0502040204020203" pitchFamily="34" charset="0"/>
                <a:cs typeface="Segoe UI" panose="020B0502040204020203" pitchFamily="34" charset="0"/>
              </a:rPr>
              <a:t>Hoe ervaar je de dienstverlening?</a:t>
            </a:r>
            <a:r>
              <a:rPr lang="nl-NL" dirty="0">
                <a:latin typeface="Segoe UI" panose="020B0502040204020203" pitchFamily="34" charset="0"/>
                <a:cs typeface="Segoe UI" panose="020B0502040204020203" pitchFamily="34" charset="0"/>
              </a:rPr>
              <a:t> </a:t>
            </a:r>
            <a:r>
              <a:rPr lang="nl-NL" sz="1800" dirty="0">
                <a:latin typeface="Segoe UI" panose="020B0502040204020203" pitchFamily="34" charset="0"/>
                <a:cs typeface="Segoe UI" panose="020B0502040204020203" pitchFamily="34" charset="0"/>
              </a:rPr>
              <a:t>(N=133)</a:t>
            </a:r>
          </a:p>
        </p:txBody>
      </p:sp>
      <p:graphicFrame>
        <p:nvGraphicFramePr>
          <p:cNvPr id="4" name="Chart 3">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3360368637"/>
              </p:ext>
            </p:extLst>
          </p:nvPr>
        </p:nvGraphicFramePr>
        <p:xfrm>
          <a:off x="386508" y="1618615"/>
          <a:ext cx="9144000" cy="42100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12965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nl-NL" sz="3000" dirty="0">
                <a:latin typeface="Segoe UI" panose="020B0502040204020203" pitchFamily="34" charset="0"/>
                <a:cs typeface="Segoe UI" panose="020B0502040204020203" pitchFamily="34" charset="0"/>
              </a:rPr>
              <a:t>Wat zijn de sterke kanten van het bureau?</a:t>
            </a:r>
            <a:r>
              <a:rPr lang="nl-NL" sz="1800" dirty="0">
                <a:latin typeface="Segoe UI" panose="020B0502040204020203" pitchFamily="34" charset="0"/>
                <a:cs typeface="Segoe UI" panose="020B0502040204020203" pitchFamily="34" charset="0"/>
              </a:rPr>
              <a:t> (N=134, meerdere antwoorden mogelijk)</a:t>
            </a:r>
          </a:p>
        </p:txBody>
      </p:sp>
      <p:graphicFrame>
        <p:nvGraphicFramePr>
          <p:cNvPr id="4" name="Chart 3">
            <a:extLst>
              <a:ext uri="{FF2B5EF4-FFF2-40B4-BE49-F238E27FC236}">
                <a16:creationId xmlns:a16="http://schemas.microsoft.com/office/drawing/2014/main" id="{00000000-0008-0000-0500-000002000000}"/>
              </a:ext>
            </a:extLst>
          </p:cNvPr>
          <p:cNvGraphicFramePr>
            <a:graphicFrameLocks/>
          </p:cNvGraphicFramePr>
          <p:nvPr>
            <p:extLst>
              <p:ext uri="{D42A27DB-BD31-4B8C-83A1-F6EECF244321}">
                <p14:modId xmlns:p14="http://schemas.microsoft.com/office/powerpoint/2010/main" val="1938400524"/>
              </p:ext>
            </p:extLst>
          </p:nvPr>
        </p:nvGraphicFramePr>
        <p:xfrm>
          <a:off x="386508" y="1618615"/>
          <a:ext cx="9144000" cy="42100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94952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nl-NL" sz="3000" dirty="0">
                <a:latin typeface="Segoe UI" panose="020B0502040204020203" pitchFamily="34" charset="0"/>
                <a:cs typeface="Segoe UI" panose="020B0502040204020203" pitchFamily="34" charset="0"/>
              </a:rPr>
              <a:t>Reden om geen gebruik te maken van het bureau </a:t>
            </a:r>
            <a:r>
              <a:rPr lang="nl-NL" sz="1800" dirty="0">
                <a:latin typeface="Segoe UI" panose="020B0502040204020203" pitchFamily="34" charset="0"/>
                <a:cs typeface="Segoe UI" panose="020B0502040204020203" pitchFamily="34" charset="0"/>
              </a:rPr>
              <a:t>(N=128)</a:t>
            </a:r>
          </a:p>
        </p:txBody>
      </p:sp>
      <p:graphicFrame>
        <p:nvGraphicFramePr>
          <p:cNvPr id="4" name="Chart 3">
            <a:extLst>
              <a:ext uri="{FF2B5EF4-FFF2-40B4-BE49-F238E27FC236}">
                <a16:creationId xmlns:a16="http://schemas.microsoft.com/office/drawing/2014/main" id="{00000000-0008-0000-0700-000002000000}"/>
              </a:ext>
            </a:extLst>
          </p:cNvPr>
          <p:cNvGraphicFramePr>
            <a:graphicFrameLocks/>
          </p:cNvGraphicFramePr>
          <p:nvPr>
            <p:extLst>
              <p:ext uri="{D42A27DB-BD31-4B8C-83A1-F6EECF244321}">
                <p14:modId xmlns:p14="http://schemas.microsoft.com/office/powerpoint/2010/main" val="1674587101"/>
              </p:ext>
            </p:extLst>
          </p:nvPr>
        </p:nvGraphicFramePr>
        <p:xfrm>
          <a:off x="386508" y="1525435"/>
          <a:ext cx="9144000" cy="42100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1680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nl-NL" sz="3000" dirty="0">
                <a:latin typeface="Segoe UI" panose="020B0502040204020203" pitchFamily="34" charset="0"/>
                <a:cs typeface="Segoe UI" panose="020B0502040204020203" pitchFamily="34" charset="0"/>
              </a:rPr>
              <a:t>Wat kan er beter?</a:t>
            </a:r>
          </a:p>
        </p:txBody>
      </p:sp>
      <p:sp>
        <p:nvSpPr>
          <p:cNvPr id="4" name="Tijdelijke aanduiding voor inhoud 1">
            <a:extLst>
              <a:ext uri="{FF2B5EF4-FFF2-40B4-BE49-F238E27FC236}">
                <a16:creationId xmlns:a16="http://schemas.microsoft.com/office/drawing/2014/main" id="{5CA2CDDC-974E-4F4E-92E7-4EC1BC65DF38}"/>
              </a:ext>
            </a:extLst>
          </p:cNvPr>
          <p:cNvSpPr>
            <a:spLocks noGrp="1"/>
          </p:cNvSpPr>
          <p:nvPr>
            <p:ph sz="half" idx="1"/>
          </p:nvPr>
        </p:nvSpPr>
        <p:spPr>
          <a:xfrm>
            <a:off x="386508" y="1549541"/>
            <a:ext cx="9358685" cy="3154539"/>
          </a:xfrm>
        </p:spPr>
        <p:txBody>
          <a:bodyPr>
            <a:normAutofit/>
          </a:bodyPr>
          <a:lstStyle/>
          <a:p>
            <a:pPr>
              <a:spcBef>
                <a:spcPct val="0"/>
              </a:spcBef>
              <a:buFont typeface="Arial" panose="020B0604020202020204" pitchFamily="34" charset="0"/>
              <a:buChar char="•"/>
            </a:pPr>
            <a:r>
              <a:rPr lang="nl-NL" altLang="nl-NL" sz="2000" dirty="0">
                <a:latin typeface="Segoe UI" panose="020B0502040204020203" pitchFamily="34" charset="0"/>
                <a:cs typeface="Segoe UI" panose="020B0502040204020203" pitchFamily="34" charset="0"/>
              </a:rPr>
              <a:t>Betere financiele ondersteuning voor decentrale penningmeesters;</a:t>
            </a:r>
          </a:p>
          <a:p>
            <a:pPr>
              <a:spcBef>
                <a:spcPct val="0"/>
              </a:spcBef>
              <a:buFont typeface="Arial" panose="020B0604020202020204" pitchFamily="34" charset="0"/>
              <a:buChar char="•"/>
            </a:pPr>
            <a:r>
              <a:rPr lang="nl-NL" altLang="nl-NL" sz="2000" dirty="0">
                <a:latin typeface="Segoe UI" panose="020B0502040204020203" pitchFamily="34" charset="0"/>
                <a:cs typeface="Segoe UI" panose="020B0502040204020203" pitchFamily="34" charset="0"/>
              </a:rPr>
              <a:t>Meedenken over inzet marketing;</a:t>
            </a:r>
          </a:p>
          <a:p>
            <a:pPr>
              <a:spcBef>
                <a:spcPct val="0"/>
              </a:spcBef>
              <a:buFont typeface="Arial" panose="020B0604020202020204" pitchFamily="34" charset="0"/>
              <a:buChar char="•"/>
            </a:pPr>
            <a:r>
              <a:rPr lang="nl-NL" altLang="nl-NL" sz="2000" dirty="0">
                <a:latin typeface="Segoe UI" panose="020B0502040204020203" pitchFamily="34" charset="0"/>
                <a:cs typeface="Segoe UI" panose="020B0502040204020203" pitchFamily="34" charset="0"/>
              </a:rPr>
              <a:t>Reactiesnelheid via de mail mag hoger;</a:t>
            </a:r>
          </a:p>
          <a:p>
            <a:pPr>
              <a:spcBef>
                <a:spcPct val="0"/>
              </a:spcBef>
              <a:buFont typeface="Arial" panose="020B0604020202020204" pitchFamily="34" charset="0"/>
              <a:buChar char="•"/>
            </a:pPr>
            <a:r>
              <a:rPr lang="nl-NL" altLang="nl-NL" sz="2000" dirty="0">
                <a:latin typeface="Segoe UI" panose="020B0502040204020203" pitchFamily="34" charset="0"/>
                <a:cs typeface="Segoe UI" panose="020B0502040204020203" pitchFamily="34" charset="0"/>
              </a:rPr>
              <a:t>Terugbelverzoeken beter routeren;</a:t>
            </a:r>
          </a:p>
          <a:p>
            <a:pPr>
              <a:spcBef>
                <a:spcPct val="0"/>
              </a:spcBef>
              <a:buFont typeface="Arial" panose="020B0604020202020204" pitchFamily="34" charset="0"/>
              <a:buChar char="•"/>
            </a:pPr>
            <a:r>
              <a:rPr lang="nl-NL" altLang="nl-NL" sz="2000" dirty="0">
                <a:latin typeface="Segoe UI" panose="020B0502040204020203" pitchFamily="34" charset="0"/>
                <a:cs typeface="Segoe UI" panose="020B0502040204020203" pitchFamily="34" charset="0"/>
              </a:rPr>
              <a:t>Belangen van de vereniging ondersteunen.</a:t>
            </a:r>
          </a:p>
          <a:p>
            <a:pPr marL="342900" indent="-342900">
              <a:buFont typeface="Arial" panose="020B0604020202020204" pitchFamily="34" charset="0"/>
              <a:buChar char="•"/>
            </a:pPr>
            <a:endParaRPr lang="nl-NL" sz="2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767698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nl-NL" sz="3000" dirty="0">
                <a:latin typeface="Segoe UI" panose="020B0502040204020203" pitchFamily="34" charset="0"/>
                <a:cs typeface="Segoe UI" panose="020B0502040204020203" pitchFamily="34" charset="0"/>
              </a:rPr>
              <a:t>Een greep uit de overige opmerkingen</a:t>
            </a:r>
          </a:p>
        </p:txBody>
      </p:sp>
      <p:sp>
        <p:nvSpPr>
          <p:cNvPr id="4" name="Tijdelijke aanduiding voor inhoud 1">
            <a:extLst>
              <a:ext uri="{FF2B5EF4-FFF2-40B4-BE49-F238E27FC236}">
                <a16:creationId xmlns:a16="http://schemas.microsoft.com/office/drawing/2014/main" id="{C4F269C2-3516-4618-9BBE-552C8AD85C0B}"/>
              </a:ext>
            </a:extLst>
          </p:cNvPr>
          <p:cNvSpPr>
            <a:spLocks noGrp="1"/>
          </p:cNvSpPr>
          <p:nvPr>
            <p:ph sz="half" idx="1"/>
          </p:nvPr>
        </p:nvSpPr>
        <p:spPr>
          <a:xfrm>
            <a:off x="386508" y="1549541"/>
            <a:ext cx="9358685" cy="3154539"/>
          </a:xfrm>
        </p:spPr>
        <p:txBody>
          <a:bodyPr>
            <a:normAutofit/>
          </a:bodyPr>
          <a:lstStyle/>
          <a:p>
            <a:pPr>
              <a:spcBef>
                <a:spcPct val="0"/>
              </a:spcBef>
              <a:buFont typeface="Arial" panose="020B0604020202020204" pitchFamily="34" charset="0"/>
              <a:buChar char="•"/>
            </a:pPr>
            <a:r>
              <a:rPr lang="nl-NL" altLang="nl-NL" sz="2000" dirty="0">
                <a:latin typeface="Segoe UI" panose="020B0502040204020203" pitchFamily="34" charset="0"/>
                <a:cs typeface="Segoe UI" panose="020B0502040204020203" pitchFamily="34" charset="0"/>
              </a:rPr>
              <a:t>Het seceratriaat doet gewoon wat het moet doen;</a:t>
            </a:r>
          </a:p>
          <a:p>
            <a:pPr>
              <a:spcBef>
                <a:spcPct val="0"/>
              </a:spcBef>
              <a:buFont typeface="Arial" panose="020B0604020202020204" pitchFamily="34" charset="0"/>
              <a:buChar char="•"/>
            </a:pPr>
            <a:r>
              <a:rPr lang="nl-NL" altLang="nl-NL" sz="2000" dirty="0">
                <a:latin typeface="Segoe UI" panose="020B0502040204020203" pitchFamily="34" charset="0"/>
                <a:cs typeface="Segoe UI" panose="020B0502040204020203" pitchFamily="34" charset="0"/>
              </a:rPr>
              <a:t>Geen idee wat het bedrijf MOS is en het woord verenigingsbureau komt nergens op de KNVI site voor;</a:t>
            </a:r>
          </a:p>
          <a:p>
            <a:pPr>
              <a:spcBef>
                <a:spcPct val="0"/>
              </a:spcBef>
              <a:buFont typeface="Arial" panose="020B0604020202020204" pitchFamily="34" charset="0"/>
              <a:buChar char="•"/>
            </a:pPr>
            <a:r>
              <a:rPr lang="nl-NL" altLang="nl-NL" sz="2000" dirty="0">
                <a:latin typeface="Segoe UI" panose="020B0502040204020203" pitchFamily="34" charset="0"/>
                <a:cs typeface="Segoe UI" panose="020B0502040204020203" pitchFamily="34" charset="0"/>
              </a:rPr>
              <a:t>De mensen zijn betrokken en denken mee. Geen negatieve ervaringen;</a:t>
            </a:r>
          </a:p>
          <a:p>
            <a:pPr>
              <a:spcBef>
                <a:spcPct val="0"/>
              </a:spcBef>
              <a:buFont typeface="Arial" panose="020B0604020202020204" pitchFamily="34" charset="0"/>
              <a:buChar char="•"/>
            </a:pPr>
            <a:r>
              <a:rPr lang="nl-NL" altLang="nl-NL" sz="2000" dirty="0">
                <a:latin typeface="Segoe UI" panose="020B0502040204020203" pitchFamily="34" charset="0"/>
                <a:cs typeface="Segoe UI" panose="020B0502040204020203" pitchFamily="34" charset="0"/>
              </a:rPr>
              <a:t>Wat een dramatisch slechte enquete; </a:t>
            </a:r>
          </a:p>
          <a:p>
            <a:pPr>
              <a:spcBef>
                <a:spcPct val="0"/>
              </a:spcBef>
              <a:buFont typeface="Arial" panose="020B0604020202020204" pitchFamily="34" charset="0"/>
              <a:buChar char="•"/>
            </a:pPr>
            <a:r>
              <a:rPr lang="nl-NL" altLang="nl-NL" sz="2000" dirty="0">
                <a:latin typeface="Segoe UI" panose="020B0502040204020203" pitchFamily="34" charset="0"/>
                <a:cs typeface="Segoe UI" panose="020B0502040204020203" pitchFamily="34" charset="0"/>
              </a:rPr>
              <a:t>Het contact verliep efficiënt en prettig;</a:t>
            </a:r>
          </a:p>
          <a:p>
            <a:pPr>
              <a:spcBef>
                <a:spcPct val="0"/>
              </a:spcBef>
              <a:buFont typeface="Arial" panose="020B0604020202020204" pitchFamily="34" charset="0"/>
              <a:buChar char="•"/>
            </a:pPr>
            <a:r>
              <a:rPr lang="nl-NL" altLang="nl-NL" sz="2000" dirty="0">
                <a:latin typeface="Segoe UI" panose="020B0502040204020203" pitchFamily="34" charset="0"/>
                <a:cs typeface="Segoe UI" panose="020B0502040204020203" pitchFamily="34" charset="0"/>
              </a:rPr>
              <a:t>Heel triest dat een vereniging die iets doet met data, informatie en technologie zo een beroerde afhandeling van de eigen administratie kent. Het is ronduit schandalig;</a:t>
            </a:r>
          </a:p>
          <a:p>
            <a:pPr>
              <a:spcBef>
                <a:spcPct val="0"/>
              </a:spcBef>
              <a:buFont typeface="Arial" panose="020B0604020202020204" pitchFamily="34" charset="0"/>
              <a:buChar char="•"/>
            </a:pPr>
            <a:r>
              <a:rPr lang="nl-NL" altLang="nl-NL" sz="2000" dirty="0">
                <a:latin typeface="Segoe UI" panose="020B0502040204020203" pitchFamily="34" charset="0"/>
                <a:cs typeface="Segoe UI" panose="020B0502040204020203" pitchFamily="34" charset="0"/>
              </a:rPr>
              <a:t>Ik ben tevreden. Ga zo door!</a:t>
            </a:r>
          </a:p>
          <a:p>
            <a:pPr>
              <a:spcBef>
                <a:spcPct val="0"/>
              </a:spcBef>
              <a:buFont typeface="Arial" panose="020B0604020202020204" pitchFamily="34" charset="0"/>
              <a:buChar char="•"/>
            </a:pPr>
            <a:endParaRPr lang="nl-NL" altLang="nl-NL" sz="2000" dirty="0">
              <a:latin typeface="Segoe UI" panose="020B0502040204020203" pitchFamily="34" charset="0"/>
              <a:cs typeface="Segoe UI" panose="020B0502040204020203" pitchFamily="34" charset="0"/>
            </a:endParaRPr>
          </a:p>
          <a:p>
            <a:pPr>
              <a:spcBef>
                <a:spcPct val="0"/>
              </a:spcBef>
              <a:buFont typeface="Arial" panose="020B0604020202020204" pitchFamily="34" charset="0"/>
              <a:buChar char="•"/>
            </a:pPr>
            <a:endParaRPr lang="nl-NL" altLang="nl-NL" sz="2000" dirty="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nl-NL" sz="2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81659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46012" y="1904892"/>
            <a:ext cx="10515600" cy="1283698"/>
          </a:xfrm>
        </p:spPr>
        <p:txBody>
          <a:bodyPr>
            <a:normAutofit/>
          </a:bodyPr>
          <a:lstStyle/>
          <a:p>
            <a:r>
              <a:rPr lang="nl-NL" dirty="0">
                <a:latin typeface="Segoe UI" panose="020B0502040204020203" pitchFamily="34" charset="0"/>
                <a:cs typeface="Segoe UI" panose="020B0502040204020203" pitchFamily="34" charset="0"/>
              </a:rPr>
              <a:t>5. Financiën</a:t>
            </a:r>
          </a:p>
        </p:txBody>
      </p:sp>
    </p:spTree>
    <p:extLst>
      <p:ext uri="{BB962C8B-B14F-4D97-AF65-F5344CB8AC3E}">
        <p14:creationId xmlns:p14="http://schemas.microsoft.com/office/powerpoint/2010/main" val="1820572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399113" y="122903"/>
            <a:ext cx="10901678" cy="731862"/>
          </a:xfrm>
        </p:spPr>
        <p:txBody>
          <a:bodyPr>
            <a:normAutofit/>
          </a:bodyPr>
          <a:lstStyle/>
          <a:p>
            <a:r>
              <a:rPr lang="nl-NL" sz="3000" dirty="0">
                <a:latin typeface="Segoe UI" panose="020B0502040204020203" pitchFamily="34" charset="0"/>
                <a:cs typeface="Segoe UI" panose="020B0502040204020203" pitchFamily="34" charset="0"/>
              </a:rPr>
              <a:t>5a Financieel Resultaat 2019 (exploitatie)</a:t>
            </a:r>
            <a:endParaRPr lang="nl-NL" sz="1800" dirty="0">
              <a:latin typeface="Segoe UI" panose="020B0502040204020203" pitchFamily="34" charset="0"/>
              <a:cs typeface="Segoe UI" panose="020B0502040204020203" pitchFamily="34" charset="0"/>
            </a:endParaRPr>
          </a:p>
        </p:txBody>
      </p:sp>
      <p:pic>
        <p:nvPicPr>
          <p:cNvPr id="3" name="Afbeelding 2">
            <a:extLst>
              <a:ext uri="{FF2B5EF4-FFF2-40B4-BE49-F238E27FC236}">
                <a16:creationId xmlns:a16="http://schemas.microsoft.com/office/drawing/2014/main" id="{C413AE29-6FB1-48FB-BB01-BB362E826F99}"/>
              </a:ext>
            </a:extLst>
          </p:cNvPr>
          <p:cNvPicPr>
            <a:picLocks noChangeAspect="1"/>
          </p:cNvPicPr>
          <p:nvPr/>
        </p:nvPicPr>
        <p:blipFill>
          <a:blip r:embed="rId3"/>
          <a:stretch>
            <a:fillRect/>
          </a:stretch>
        </p:blipFill>
        <p:spPr>
          <a:xfrm>
            <a:off x="776909" y="1108709"/>
            <a:ext cx="8538541" cy="5349241"/>
          </a:xfrm>
          <a:prstGeom prst="rect">
            <a:avLst/>
          </a:prstGeom>
        </p:spPr>
      </p:pic>
    </p:spTree>
    <p:extLst>
      <p:ext uri="{BB962C8B-B14F-4D97-AF65-F5344CB8AC3E}">
        <p14:creationId xmlns:p14="http://schemas.microsoft.com/office/powerpoint/2010/main" val="2419269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fontScale="90000"/>
          </a:bodyPr>
          <a:lstStyle/>
          <a:p>
            <a:r>
              <a:rPr lang="nl-NL" dirty="0">
                <a:latin typeface="Segoe UI" panose="020B0502040204020203" pitchFamily="34" charset="0"/>
                <a:cs typeface="Segoe UI" panose="020B0502040204020203" pitchFamily="34" charset="0"/>
              </a:rPr>
              <a:t>5a Financieel Resultaat 2019</a:t>
            </a:r>
            <a:br>
              <a:rPr lang="nl-NL" dirty="0">
                <a:latin typeface="Segoe UI" panose="020B0502040204020203" pitchFamily="34" charset="0"/>
                <a:cs typeface="Segoe UI" panose="020B0502040204020203" pitchFamily="34" charset="0"/>
              </a:rPr>
            </a:br>
            <a:r>
              <a:rPr lang="nl-NL" sz="2700" dirty="0">
                <a:latin typeface="Segoe UI" panose="020B0502040204020203" pitchFamily="34" charset="0"/>
                <a:cs typeface="Segoe UI" panose="020B0502040204020203" pitchFamily="34" charset="0"/>
              </a:rPr>
              <a:t>balans per 31 december 2019 (activa)</a:t>
            </a:r>
          </a:p>
        </p:txBody>
      </p:sp>
      <p:pic>
        <p:nvPicPr>
          <p:cNvPr id="6" name="Afbeelding 5" descr="Afbeelding met tekst, schermafbeelding, kaart&#10;&#10;Automatisch gegenereerde beschrijving">
            <a:extLst>
              <a:ext uri="{FF2B5EF4-FFF2-40B4-BE49-F238E27FC236}">
                <a16:creationId xmlns:a16="http://schemas.microsoft.com/office/drawing/2014/main" id="{69791D0C-7A42-450B-90DC-43195F00B825}"/>
              </a:ext>
            </a:extLst>
          </p:cNvPr>
          <p:cNvPicPr>
            <a:picLocks noChangeAspect="1"/>
          </p:cNvPicPr>
          <p:nvPr/>
        </p:nvPicPr>
        <p:blipFill>
          <a:blip r:embed="rId3"/>
          <a:stretch>
            <a:fillRect/>
          </a:stretch>
        </p:blipFill>
        <p:spPr>
          <a:xfrm>
            <a:off x="834391" y="1556883"/>
            <a:ext cx="8481059" cy="4694272"/>
          </a:xfrm>
          <a:prstGeom prst="rect">
            <a:avLst/>
          </a:prstGeom>
        </p:spPr>
      </p:pic>
    </p:spTree>
    <p:extLst>
      <p:ext uri="{BB962C8B-B14F-4D97-AF65-F5344CB8AC3E}">
        <p14:creationId xmlns:p14="http://schemas.microsoft.com/office/powerpoint/2010/main" val="1905678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fontScale="90000"/>
          </a:bodyPr>
          <a:lstStyle/>
          <a:p>
            <a:r>
              <a:rPr lang="nl-NL" dirty="0">
                <a:latin typeface="Segoe UI" panose="020B0502040204020203" pitchFamily="34" charset="0"/>
                <a:cs typeface="Segoe UI" panose="020B0502040204020203" pitchFamily="34" charset="0"/>
              </a:rPr>
              <a:t>5a Financieel Resultaat 2019</a:t>
            </a:r>
            <a:br>
              <a:rPr lang="nl-NL" dirty="0">
                <a:latin typeface="Segoe UI" panose="020B0502040204020203" pitchFamily="34" charset="0"/>
                <a:cs typeface="Segoe UI" panose="020B0502040204020203" pitchFamily="34" charset="0"/>
              </a:rPr>
            </a:br>
            <a:r>
              <a:rPr lang="nl-NL" sz="2700" dirty="0">
                <a:latin typeface="Segoe UI" panose="020B0502040204020203" pitchFamily="34" charset="0"/>
                <a:cs typeface="Segoe UI" panose="020B0502040204020203" pitchFamily="34" charset="0"/>
              </a:rPr>
              <a:t>balans per 31 december 2019 (passiva)</a:t>
            </a:r>
          </a:p>
        </p:txBody>
      </p:sp>
      <p:pic>
        <p:nvPicPr>
          <p:cNvPr id="5" name="Afbeelding 4" descr="Afbeelding met schermafbeelding&#10;&#10;Automatisch gegenereerde beschrijving">
            <a:extLst>
              <a:ext uri="{FF2B5EF4-FFF2-40B4-BE49-F238E27FC236}">
                <a16:creationId xmlns:a16="http://schemas.microsoft.com/office/drawing/2014/main" id="{0DC68839-8287-4223-8E2F-1856D2003FE6}"/>
              </a:ext>
            </a:extLst>
          </p:cNvPr>
          <p:cNvPicPr>
            <a:picLocks noChangeAspect="1"/>
          </p:cNvPicPr>
          <p:nvPr/>
        </p:nvPicPr>
        <p:blipFill>
          <a:blip r:embed="rId2"/>
          <a:stretch>
            <a:fillRect/>
          </a:stretch>
        </p:blipFill>
        <p:spPr>
          <a:xfrm>
            <a:off x="940946" y="1479482"/>
            <a:ext cx="8283064" cy="4914871"/>
          </a:xfrm>
          <a:prstGeom prst="rect">
            <a:avLst/>
          </a:prstGeom>
        </p:spPr>
      </p:pic>
    </p:spTree>
    <p:extLst>
      <p:ext uri="{BB962C8B-B14F-4D97-AF65-F5344CB8AC3E}">
        <p14:creationId xmlns:p14="http://schemas.microsoft.com/office/powerpoint/2010/main" val="10157583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345080" y="342550"/>
            <a:ext cx="6596598" cy="963976"/>
          </a:xfrm>
        </p:spPr>
        <p:txBody>
          <a:bodyPr>
            <a:normAutofit/>
          </a:bodyPr>
          <a:lstStyle/>
          <a:p>
            <a:r>
              <a:rPr lang="nl-NL" dirty="0">
                <a:latin typeface="Segoe UI" panose="020B0502040204020203" pitchFamily="34" charset="0"/>
                <a:cs typeface="Segoe UI" panose="020B0502040204020203" pitchFamily="34" charset="0"/>
              </a:rPr>
              <a:t>5b Toelichting FCC</a:t>
            </a:r>
          </a:p>
        </p:txBody>
      </p:sp>
      <p:sp>
        <p:nvSpPr>
          <p:cNvPr id="2" name="Tekstvak 1">
            <a:extLst>
              <a:ext uri="{FF2B5EF4-FFF2-40B4-BE49-F238E27FC236}">
                <a16:creationId xmlns:a16="http://schemas.microsoft.com/office/drawing/2014/main" id="{54199358-D67C-4B1E-A90A-F07E10461BB8}"/>
              </a:ext>
            </a:extLst>
          </p:cNvPr>
          <p:cNvSpPr txBox="1"/>
          <p:nvPr/>
        </p:nvSpPr>
        <p:spPr>
          <a:xfrm rot="10800000" flipV="1">
            <a:off x="345080" y="731903"/>
            <a:ext cx="9633310" cy="5632311"/>
          </a:xfrm>
          <a:prstGeom prst="rect">
            <a:avLst/>
          </a:prstGeom>
          <a:noFill/>
        </p:spPr>
        <p:txBody>
          <a:bodyPr wrap="square" rtlCol="0">
            <a:spAutoFit/>
          </a:bodyPr>
          <a:lstStyle/>
          <a:p>
            <a:endParaRPr lang="nl-NL" sz="2000" dirty="0"/>
          </a:p>
          <a:p>
            <a:endParaRPr lang="nl-NL" sz="2000" b="1" i="1" dirty="0"/>
          </a:p>
          <a:p>
            <a:r>
              <a:rPr lang="nl-NL" sz="2000" b="1" i="1" dirty="0"/>
              <a:t>Bevindingen Financiële Commissie</a:t>
            </a:r>
            <a:r>
              <a:rPr lang="nl-NL" sz="2000" i="1" dirty="0"/>
              <a:t> </a:t>
            </a:r>
          </a:p>
          <a:p>
            <a:endParaRPr lang="nl-NL" sz="2000" i="1" dirty="0"/>
          </a:p>
          <a:p>
            <a:r>
              <a:rPr lang="nl-NL" sz="2000" i="1" dirty="0"/>
              <a:t>De accountant heeft de controle van de jaarcijfers 2019 gedaan. Bij enkele inkomsten en uitgaven heeft de Financiële Commissie om verduidelijking gevraagd en deze ook gekregen. Verder wil de Financiële Commissie het advies richting het bestuur en de ledenvergadering vooral kort en krachtig houden. </a:t>
            </a:r>
          </a:p>
          <a:p>
            <a:endParaRPr lang="nl-NL" sz="2000" i="1" dirty="0"/>
          </a:p>
          <a:p>
            <a:r>
              <a:rPr lang="nl-NL" sz="2000" i="1" dirty="0"/>
              <a:t>Advies aan de ledenvergadering Teruglopende ledenaantallen en daarmee teruglopende inkomsten, maakt de urgentie te komen tot een sluitende begroting groot. Het bestuur zou haar begroting voor 2021 dan ook moeten onderbouwen met een concreet plan hoe zij dit denkt te realiseren. De Financiële Commissie heeft hier concrete ideeën over en heeft deze ook meegegeven aan de penningmeester, maar vindt het uiteindelijk de taak van het bestuur hierin keuzes te maken en dit te vertalen in een concreet plan van aanpak. Dit plan van aanpak, eventueel voorzien van enkele scenario’s waaruit gekozen kan worden, zou in de najaarsvergadering van 2020 ter besluitvorming aan de leden moeten worden voorgelegd.</a:t>
            </a:r>
          </a:p>
        </p:txBody>
      </p:sp>
    </p:spTree>
    <p:extLst>
      <p:ext uri="{BB962C8B-B14F-4D97-AF65-F5344CB8AC3E}">
        <p14:creationId xmlns:p14="http://schemas.microsoft.com/office/powerpoint/2010/main" val="4095343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46012" y="1904892"/>
            <a:ext cx="10515600" cy="1283698"/>
          </a:xfrm>
        </p:spPr>
        <p:txBody>
          <a:bodyPr>
            <a:normAutofit fontScale="90000"/>
          </a:bodyPr>
          <a:lstStyle/>
          <a:p>
            <a:r>
              <a:rPr lang="nl-NL" dirty="0">
                <a:latin typeface="Segoe UI" panose="020B0502040204020203" pitchFamily="34" charset="0"/>
                <a:cs typeface="Segoe UI" panose="020B0502040204020203" pitchFamily="34" charset="0"/>
              </a:rPr>
              <a:t>2. Vaststellen verslag van de Algemene Ledenvergadering van 21 november 2019</a:t>
            </a:r>
          </a:p>
        </p:txBody>
      </p:sp>
    </p:spTree>
    <p:extLst>
      <p:ext uri="{BB962C8B-B14F-4D97-AF65-F5344CB8AC3E}">
        <p14:creationId xmlns:p14="http://schemas.microsoft.com/office/powerpoint/2010/main" val="21765752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73680" y="2514250"/>
            <a:ext cx="6596598" cy="963976"/>
          </a:xfrm>
        </p:spPr>
        <p:txBody>
          <a:bodyPr>
            <a:normAutofit/>
          </a:bodyPr>
          <a:lstStyle/>
          <a:p>
            <a:r>
              <a:rPr lang="nl-NL" dirty="0">
                <a:latin typeface="Segoe UI" panose="020B0502040204020203" pitchFamily="34" charset="0"/>
                <a:cs typeface="Segoe UI" panose="020B0502040204020203" pitchFamily="34" charset="0"/>
              </a:rPr>
              <a:t>5c Decharge aan bestuur</a:t>
            </a:r>
          </a:p>
        </p:txBody>
      </p:sp>
    </p:spTree>
    <p:extLst>
      <p:ext uri="{BB962C8B-B14F-4D97-AF65-F5344CB8AC3E}">
        <p14:creationId xmlns:p14="http://schemas.microsoft.com/office/powerpoint/2010/main" val="7395506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73679" y="2514250"/>
            <a:ext cx="7924277" cy="963976"/>
          </a:xfrm>
        </p:spPr>
        <p:txBody>
          <a:bodyPr>
            <a:normAutofit/>
          </a:bodyPr>
          <a:lstStyle/>
          <a:p>
            <a:r>
              <a:rPr lang="nl-NL" dirty="0">
                <a:latin typeface="Segoe UI" panose="020B0502040204020203" pitchFamily="34" charset="0"/>
                <a:cs typeface="Segoe UI" panose="020B0502040204020203" pitchFamily="34" charset="0"/>
              </a:rPr>
              <a:t>5d (her)benoeming leden FCC</a:t>
            </a:r>
          </a:p>
        </p:txBody>
      </p:sp>
    </p:spTree>
    <p:extLst>
      <p:ext uri="{BB962C8B-B14F-4D97-AF65-F5344CB8AC3E}">
        <p14:creationId xmlns:p14="http://schemas.microsoft.com/office/powerpoint/2010/main" val="3889243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07077" y="242370"/>
            <a:ext cx="9600898" cy="1055567"/>
          </a:xfrm>
        </p:spPr>
        <p:txBody>
          <a:bodyPr/>
          <a:lstStyle/>
          <a:p>
            <a:pPr algn="l"/>
            <a:r>
              <a:rPr lang="nl-NL" dirty="0">
                <a:latin typeface="Segoe UI" panose="020B0502040204020203" pitchFamily="34" charset="0"/>
                <a:cs typeface="Segoe UI" panose="020B0502040204020203" pitchFamily="34" charset="0"/>
              </a:rPr>
              <a:t>6. Interessegroepen en regio’s</a:t>
            </a:r>
          </a:p>
        </p:txBody>
      </p:sp>
      <p:sp>
        <p:nvSpPr>
          <p:cNvPr id="4" name="Tekstvak 3"/>
          <p:cNvSpPr txBox="1"/>
          <p:nvPr/>
        </p:nvSpPr>
        <p:spPr>
          <a:xfrm>
            <a:off x="507077" y="2410691"/>
            <a:ext cx="10050087" cy="1384995"/>
          </a:xfrm>
          <a:prstGeom prst="rect">
            <a:avLst/>
          </a:prstGeom>
          <a:noFill/>
        </p:spPr>
        <p:txBody>
          <a:bodyPr wrap="square" rtlCol="0">
            <a:spAutoFit/>
          </a:bodyPr>
          <a:lstStyle/>
          <a:p>
            <a:pPr marL="514350" lvl="0" indent="-514350">
              <a:buFont typeface="+mj-lt"/>
              <a:buAutoNum type="alphaLcParenR"/>
            </a:pPr>
            <a:r>
              <a:rPr lang="nl-NL" sz="2800" dirty="0">
                <a:solidFill>
                  <a:schemeClr val="bg1"/>
                </a:solidFill>
                <a:latin typeface="Segoe UI" panose="020B0502040204020203" pitchFamily="34" charset="0"/>
                <a:cs typeface="Segoe UI" panose="020B0502040204020203" pitchFamily="34" charset="0"/>
              </a:rPr>
              <a:t>Opheffing/oprichting interessegroepen</a:t>
            </a:r>
          </a:p>
          <a:p>
            <a:pPr marL="514350" lvl="0" indent="-514350">
              <a:buFont typeface="+mj-lt"/>
              <a:buAutoNum type="alphaLcParenR"/>
            </a:pPr>
            <a:r>
              <a:rPr lang="nl-NL" sz="2800" dirty="0">
                <a:solidFill>
                  <a:schemeClr val="bg1"/>
                </a:solidFill>
                <a:latin typeface="Segoe UI" panose="020B0502040204020203" pitchFamily="34" charset="0"/>
                <a:cs typeface="Segoe UI" panose="020B0502040204020203" pitchFamily="34" charset="0"/>
              </a:rPr>
              <a:t>Bekrachtiging besturen van Interessegroepen en Regio’s en rooster van aftreden</a:t>
            </a:r>
            <a:endParaRPr lang="nl-NL"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4888400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latin typeface="Segoe UI" panose="020B0502040204020203" pitchFamily="34" charset="0"/>
                <a:cs typeface="Segoe UI" panose="020B0502040204020203" pitchFamily="34" charset="0"/>
              </a:rPr>
              <a:t>7. Verenigingsbestuur</a:t>
            </a:r>
          </a:p>
        </p:txBody>
      </p:sp>
      <p:sp>
        <p:nvSpPr>
          <p:cNvPr id="4" name="Tijdelijke aanduiding voor tekst 3"/>
          <p:cNvSpPr>
            <a:spLocks noGrp="1"/>
          </p:cNvSpPr>
          <p:nvPr>
            <p:ph type="body" idx="1"/>
          </p:nvPr>
        </p:nvSpPr>
        <p:spPr/>
        <p:txBody>
          <a:bodyPr>
            <a:normAutofit/>
          </a:bodyPr>
          <a:lstStyle/>
          <a:p>
            <a:pPr marL="514350" indent="-514350"/>
            <a:r>
              <a:rPr lang="nl-NL" sz="2800" dirty="0">
                <a:latin typeface="Segoe UI" panose="020B0502040204020203" pitchFamily="34" charset="0"/>
                <a:cs typeface="Segoe UI" panose="020B0502040204020203" pitchFamily="34" charset="0"/>
              </a:rPr>
              <a:t>Blik op de toekomst</a:t>
            </a:r>
          </a:p>
          <a:p>
            <a:pPr marL="514350" indent="-514350"/>
            <a:r>
              <a:rPr lang="nl-NL" sz="2800" dirty="0">
                <a:latin typeface="Segoe UI" panose="020B0502040204020203" pitchFamily="34" charset="0"/>
                <a:cs typeface="Segoe UI" panose="020B0502040204020203" pitchFamily="34" charset="0"/>
              </a:rPr>
              <a:t>Samenstelling verenigingsbestuur </a:t>
            </a:r>
          </a:p>
          <a:p>
            <a:pPr marL="514350" indent="-514350"/>
            <a:r>
              <a:rPr lang="nl-NL" sz="2800" dirty="0">
                <a:latin typeface="Segoe UI" panose="020B0502040204020203" pitchFamily="34" charset="0"/>
                <a:cs typeface="Segoe UI" panose="020B0502040204020203" pitchFamily="34" charset="0"/>
              </a:rPr>
              <a:t>Events</a:t>
            </a:r>
          </a:p>
          <a:p>
            <a:pPr marL="514350" indent="-514350"/>
            <a:r>
              <a:rPr lang="nl-NL" sz="2800" dirty="0">
                <a:latin typeface="Segoe UI" panose="020B0502040204020203" pitchFamily="34" charset="0"/>
                <a:cs typeface="Segoe UI" panose="020B0502040204020203" pitchFamily="34" charset="0"/>
              </a:rPr>
              <a:t>Update website</a:t>
            </a:r>
          </a:p>
          <a:p>
            <a:endParaRPr lang="nl-NL"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8568791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9071A-EBAD-4E61-86C8-189817653160}"/>
              </a:ext>
            </a:extLst>
          </p:cNvPr>
          <p:cNvSpPr>
            <a:spLocks noGrp="1"/>
          </p:cNvSpPr>
          <p:nvPr>
            <p:ph type="title"/>
          </p:nvPr>
        </p:nvSpPr>
        <p:spPr>
          <a:xfrm>
            <a:off x="838199" y="365126"/>
            <a:ext cx="10741605" cy="1260426"/>
          </a:xfrm>
        </p:spPr>
        <p:txBody>
          <a:bodyPr>
            <a:normAutofit/>
          </a:bodyPr>
          <a:lstStyle/>
          <a:p>
            <a:r>
              <a:rPr lang="en-US" sz="4400" dirty="0" err="1">
                <a:latin typeface="Segoe UI" panose="020B0502040204020203" pitchFamily="34" charset="0"/>
                <a:cs typeface="Segoe UI" panose="020B0502040204020203" pitchFamily="34" charset="0"/>
              </a:rPr>
              <a:t>Blik</a:t>
            </a:r>
            <a:r>
              <a:rPr lang="en-US" sz="4400" dirty="0">
                <a:latin typeface="Segoe UI" panose="020B0502040204020203" pitchFamily="34" charset="0"/>
                <a:cs typeface="Segoe UI" panose="020B0502040204020203" pitchFamily="34" charset="0"/>
              </a:rPr>
              <a:t> op de </a:t>
            </a:r>
            <a:r>
              <a:rPr lang="en-US" sz="4400" dirty="0" err="1">
                <a:latin typeface="Segoe UI" panose="020B0502040204020203" pitchFamily="34" charset="0"/>
                <a:cs typeface="Segoe UI" panose="020B0502040204020203" pitchFamily="34" charset="0"/>
              </a:rPr>
              <a:t>toekomst</a:t>
            </a:r>
            <a:endParaRPr lang="en-GB" sz="4400" dirty="0">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3C1C991E-7AF8-4B34-8D5F-88DD802EF24B}"/>
              </a:ext>
            </a:extLst>
          </p:cNvPr>
          <p:cNvSpPr>
            <a:spLocks noGrp="1"/>
          </p:cNvSpPr>
          <p:nvPr>
            <p:ph idx="1"/>
          </p:nvPr>
        </p:nvSpPr>
        <p:spPr>
          <a:xfrm>
            <a:off x="838199" y="1825625"/>
            <a:ext cx="10741605" cy="4137516"/>
          </a:xfrm>
        </p:spPr>
        <p:txBody>
          <a:bodyPr/>
          <a:lstStyle/>
          <a:p>
            <a:pPr marL="0" indent="0" algn="ctr">
              <a:buNone/>
            </a:pPr>
            <a:r>
              <a:rPr lang="nl-NL" altLang="nl-NL" sz="3200" b="1" dirty="0">
                <a:latin typeface="Segoe UI" panose="020B0502040204020203" pitchFamily="34" charset="0"/>
                <a:cs typeface="Segoe UI" panose="020B0502040204020203" pitchFamily="34" charset="0"/>
              </a:rPr>
              <a:t>KNVI missie:</a:t>
            </a:r>
          </a:p>
          <a:p>
            <a:pPr marL="0" indent="0" algn="ctr">
              <a:buNone/>
            </a:pPr>
            <a:endParaRPr lang="nl-NL" altLang="nl-NL" sz="3200" dirty="0">
              <a:latin typeface="Segoe UI" panose="020B0502040204020203" pitchFamily="34" charset="0"/>
              <a:cs typeface="Segoe UI" panose="020B0502040204020203" pitchFamily="34" charset="0"/>
            </a:endParaRPr>
          </a:p>
          <a:p>
            <a:pPr marL="0" indent="0" algn="ctr">
              <a:buNone/>
            </a:pPr>
            <a:r>
              <a:rPr lang="nl-NL" altLang="nl-NL" sz="3200" dirty="0">
                <a:latin typeface="Segoe UI" panose="020B0502040204020203" pitchFamily="34" charset="0"/>
                <a:cs typeface="Segoe UI" panose="020B0502040204020203" pitchFamily="34" charset="0"/>
              </a:rPr>
              <a:t>“</a:t>
            </a:r>
            <a:r>
              <a:rPr lang="nl-NL" dirty="0"/>
              <a:t>De KNVI is een vereniging waarin informatieprofessionals elkaar snel en plezierig kunnen vinden om optimale oplossingen voor organisaties en maatschappij te realiseren”</a:t>
            </a:r>
            <a:r>
              <a:rPr lang="nl-NL" altLang="nl-NL" sz="3200" dirty="0">
                <a:latin typeface="Segoe UI" panose="020B0502040204020203" pitchFamily="34" charset="0"/>
                <a:cs typeface="Segoe UI" panose="020B0502040204020203" pitchFamily="34" charset="0"/>
              </a:rPr>
              <a:t>”</a:t>
            </a:r>
          </a:p>
          <a:p>
            <a:pPr marL="0" indent="0">
              <a:buNone/>
            </a:pPr>
            <a:endParaRPr lang="en-GB" dirty="0"/>
          </a:p>
        </p:txBody>
      </p:sp>
    </p:spTree>
    <p:extLst>
      <p:ext uri="{BB962C8B-B14F-4D97-AF65-F5344CB8AC3E}">
        <p14:creationId xmlns:p14="http://schemas.microsoft.com/office/powerpoint/2010/main" val="3843344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9071A-EBAD-4E61-86C8-189817653160}"/>
              </a:ext>
            </a:extLst>
          </p:cNvPr>
          <p:cNvSpPr>
            <a:spLocks noGrp="1"/>
          </p:cNvSpPr>
          <p:nvPr>
            <p:ph type="title"/>
          </p:nvPr>
        </p:nvSpPr>
        <p:spPr>
          <a:xfrm>
            <a:off x="838199" y="365126"/>
            <a:ext cx="10741605" cy="1260426"/>
          </a:xfrm>
        </p:spPr>
        <p:txBody>
          <a:bodyPr>
            <a:normAutofit/>
          </a:bodyPr>
          <a:lstStyle/>
          <a:p>
            <a:r>
              <a:rPr lang="en-US" sz="4400" dirty="0" err="1">
                <a:latin typeface="Segoe UI" panose="020B0502040204020203" pitchFamily="34" charset="0"/>
                <a:cs typeface="Segoe UI" panose="020B0502040204020203" pitchFamily="34" charset="0"/>
              </a:rPr>
              <a:t>Blik</a:t>
            </a:r>
            <a:r>
              <a:rPr lang="en-US" sz="4400" dirty="0">
                <a:latin typeface="Segoe UI" panose="020B0502040204020203" pitchFamily="34" charset="0"/>
                <a:cs typeface="Segoe UI" panose="020B0502040204020203" pitchFamily="34" charset="0"/>
              </a:rPr>
              <a:t> op de </a:t>
            </a:r>
            <a:r>
              <a:rPr lang="en-US" sz="4400" dirty="0" err="1">
                <a:latin typeface="Segoe UI" panose="020B0502040204020203" pitchFamily="34" charset="0"/>
                <a:cs typeface="Segoe UI" panose="020B0502040204020203" pitchFamily="34" charset="0"/>
              </a:rPr>
              <a:t>toekomst</a:t>
            </a:r>
            <a:endParaRPr lang="en-GB" sz="4400" dirty="0">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3C1C991E-7AF8-4B34-8D5F-88DD802EF24B}"/>
              </a:ext>
            </a:extLst>
          </p:cNvPr>
          <p:cNvSpPr>
            <a:spLocks noGrp="1"/>
          </p:cNvSpPr>
          <p:nvPr>
            <p:ph idx="1"/>
          </p:nvPr>
        </p:nvSpPr>
        <p:spPr>
          <a:xfrm>
            <a:off x="838199" y="1825625"/>
            <a:ext cx="10741605" cy="4137516"/>
          </a:xfrm>
        </p:spPr>
        <p:txBody>
          <a:bodyPr>
            <a:normAutofit/>
          </a:bodyPr>
          <a:lstStyle/>
          <a:p>
            <a:pPr marL="0" indent="0" algn="ctr">
              <a:buNone/>
            </a:pPr>
            <a:r>
              <a:rPr lang="nl-NL" altLang="nl-NL" sz="3000" b="1" dirty="0">
                <a:latin typeface="Segoe UI" panose="020B0502040204020203" pitchFamily="34" charset="0"/>
                <a:cs typeface="Segoe UI" panose="020B0502040204020203" pitchFamily="34" charset="0"/>
              </a:rPr>
              <a:t>De toekomstdromen (1)</a:t>
            </a:r>
          </a:p>
          <a:p>
            <a:pPr marL="0" indent="0" algn="ctr">
              <a:buNone/>
            </a:pPr>
            <a:endParaRPr lang="nl-NL" altLang="nl-NL" sz="3000" dirty="0">
              <a:latin typeface="Segoe UI" panose="020B0502040204020203" pitchFamily="34" charset="0"/>
              <a:cs typeface="Segoe UI" panose="020B0502040204020203" pitchFamily="34" charset="0"/>
            </a:endParaRPr>
          </a:p>
          <a:p>
            <a:pPr marL="0" indent="0" algn="ctr">
              <a:buNone/>
            </a:pPr>
            <a:r>
              <a:rPr lang="nl-NL" altLang="nl-NL" sz="3000" dirty="0">
                <a:latin typeface="Segoe UI" panose="020B0502040204020203" pitchFamily="34" charset="0"/>
                <a:cs typeface="Segoe UI" panose="020B0502040204020203" pitchFamily="34" charset="0"/>
              </a:rPr>
              <a:t>De KNVI is in Nederland hét platform voor Professionals in Informatiemanagement, Informatietechnologie en Informatievoorziening, waar iedere professional in deze disciplines zich thuis voelt. </a:t>
            </a:r>
          </a:p>
          <a:p>
            <a:pPr marL="0" indent="0" algn="ctr">
              <a:buNone/>
            </a:pPr>
            <a:endParaRPr lang="nl-NL" altLang="nl-NL" sz="3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2470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9071A-EBAD-4E61-86C8-189817653160}"/>
              </a:ext>
            </a:extLst>
          </p:cNvPr>
          <p:cNvSpPr>
            <a:spLocks noGrp="1"/>
          </p:cNvSpPr>
          <p:nvPr>
            <p:ph type="title"/>
          </p:nvPr>
        </p:nvSpPr>
        <p:spPr>
          <a:xfrm>
            <a:off x="838199" y="365126"/>
            <a:ext cx="10741605" cy="1260426"/>
          </a:xfrm>
        </p:spPr>
        <p:txBody>
          <a:bodyPr>
            <a:normAutofit/>
          </a:bodyPr>
          <a:lstStyle/>
          <a:p>
            <a:r>
              <a:rPr lang="en-US" sz="4400" dirty="0" err="1">
                <a:latin typeface="Segoe UI" panose="020B0502040204020203" pitchFamily="34" charset="0"/>
                <a:cs typeface="Segoe UI" panose="020B0502040204020203" pitchFamily="34" charset="0"/>
              </a:rPr>
              <a:t>Blik</a:t>
            </a:r>
            <a:r>
              <a:rPr lang="en-US" sz="4400" dirty="0">
                <a:latin typeface="Segoe UI" panose="020B0502040204020203" pitchFamily="34" charset="0"/>
                <a:cs typeface="Segoe UI" panose="020B0502040204020203" pitchFamily="34" charset="0"/>
              </a:rPr>
              <a:t> op de </a:t>
            </a:r>
            <a:r>
              <a:rPr lang="en-US" sz="4400" dirty="0" err="1">
                <a:latin typeface="Segoe UI" panose="020B0502040204020203" pitchFamily="34" charset="0"/>
                <a:cs typeface="Segoe UI" panose="020B0502040204020203" pitchFamily="34" charset="0"/>
              </a:rPr>
              <a:t>toekomst</a:t>
            </a:r>
            <a:endParaRPr lang="en-GB" sz="4400" dirty="0">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3C1C991E-7AF8-4B34-8D5F-88DD802EF24B}"/>
              </a:ext>
            </a:extLst>
          </p:cNvPr>
          <p:cNvSpPr>
            <a:spLocks noGrp="1"/>
          </p:cNvSpPr>
          <p:nvPr>
            <p:ph idx="1"/>
          </p:nvPr>
        </p:nvSpPr>
        <p:spPr>
          <a:xfrm>
            <a:off x="838199" y="1825625"/>
            <a:ext cx="10741605" cy="4137516"/>
          </a:xfrm>
        </p:spPr>
        <p:txBody>
          <a:bodyPr>
            <a:normAutofit/>
          </a:bodyPr>
          <a:lstStyle/>
          <a:p>
            <a:pPr marL="0" indent="0" algn="ctr">
              <a:buNone/>
            </a:pPr>
            <a:r>
              <a:rPr lang="nl-NL" altLang="nl-NL" sz="3000" b="1" dirty="0">
                <a:latin typeface="Segoe UI" panose="020B0502040204020203" pitchFamily="34" charset="0"/>
                <a:cs typeface="Segoe UI" panose="020B0502040204020203" pitchFamily="34" charset="0"/>
              </a:rPr>
              <a:t>De toekomstdromen (2)</a:t>
            </a:r>
          </a:p>
          <a:p>
            <a:pPr marL="0" indent="0" algn="ctr">
              <a:buNone/>
            </a:pPr>
            <a:endParaRPr lang="nl-NL" altLang="nl-NL" sz="3000" dirty="0">
              <a:latin typeface="Segoe UI" panose="020B0502040204020203" pitchFamily="34" charset="0"/>
              <a:cs typeface="Segoe UI" panose="020B0502040204020203" pitchFamily="34" charset="0"/>
            </a:endParaRPr>
          </a:p>
          <a:p>
            <a:pPr marL="0" indent="0" algn="ctr">
              <a:buNone/>
            </a:pPr>
            <a:r>
              <a:rPr lang="nl-NL" dirty="0"/>
              <a:t>De KNVI bevordert de ontwikkeling van Informatieprofessionals.</a:t>
            </a:r>
          </a:p>
          <a:p>
            <a:pPr marL="0" indent="0" algn="ctr">
              <a:buNone/>
            </a:pPr>
            <a:endParaRPr lang="nl-NL" dirty="0"/>
          </a:p>
          <a:p>
            <a:pPr marL="0" indent="0" algn="ctr">
              <a:buNone/>
            </a:pPr>
            <a:r>
              <a:rPr lang="nl-NL" dirty="0"/>
              <a:t>De KNVI draagt bij aan de inhoudelijke ontwikkeling van de domeinen informatiemanagement, informatiedienstverlening en functioneel-, applicatie en technisch beheer.</a:t>
            </a:r>
          </a:p>
          <a:p>
            <a:pPr marL="0" indent="0" algn="ctr">
              <a:buNone/>
            </a:pPr>
            <a:r>
              <a:rPr lang="nl-NL" altLang="nl-NL" sz="3000" dirty="0">
                <a:latin typeface="Segoe UI" panose="020B0502040204020203" pitchFamily="34" charset="0"/>
                <a:cs typeface="Segoe UI" panose="020B0502040204020203" pitchFamily="34" charset="0"/>
              </a:rPr>
              <a:t>.</a:t>
            </a:r>
          </a:p>
        </p:txBody>
      </p:sp>
    </p:spTree>
    <p:extLst>
      <p:ext uri="{BB962C8B-B14F-4D97-AF65-F5344CB8AC3E}">
        <p14:creationId xmlns:p14="http://schemas.microsoft.com/office/powerpoint/2010/main" val="3096995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9071A-EBAD-4E61-86C8-189817653160}"/>
              </a:ext>
            </a:extLst>
          </p:cNvPr>
          <p:cNvSpPr>
            <a:spLocks noGrp="1"/>
          </p:cNvSpPr>
          <p:nvPr>
            <p:ph type="title"/>
          </p:nvPr>
        </p:nvSpPr>
        <p:spPr>
          <a:xfrm>
            <a:off x="838199" y="365126"/>
            <a:ext cx="10741605" cy="1260426"/>
          </a:xfrm>
        </p:spPr>
        <p:txBody>
          <a:bodyPr>
            <a:normAutofit/>
          </a:bodyPr>
          <a:lstStyle/>
          <a:p>
            <a:r>
              <a:rPr lang="en-US" sz="4400" dirty="0" err="1">
                <a:latin typeface="Segoe UI" panose="020B0502040204020203" pitchFamily="34" charset="0"/>
                <a:cs typeface="Segoe UI" panose="020B0502040204020203" pitchFamily="34" charset="0"/>
              </a:rPr>
              <a:t>Blik</a:t>
            </a:r>
            <a:r>
              <a:rPr lang="en-US" sz="4400" dirty="0">
                <a:latin typeface="Segoe UI" panose="020B0502040204020203" pitchFamily="34" charset="0"/>
                <a:cs typeface="Segoe UI" panose="020B0502040204020203" pitchFamily="34" charset="0"/>
              </a:rPr>
              <a:t> op de </a:t>
            </a:r>
            <a:r>
              <a:rPr lang="en-US" sz="4400" dirty="0" err="1">
                <a:latin typeface="Segoe UI" panose="020B0502040204020203" pitchFamily="34" charset="0"/>
                <a:cs typeface="Segoe UI" panose="020B0502040204020203" pitchFamily="34" charset="0"/>
              </a:rPr>
              <a:t>toekomst</a:t>
            </a:r>
            <a:endParaRPr lang="en-GB" sz="4400" dirty="0">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3C1C991E-7AF8-4B34-8D5F-88DD802EF24B}"/>
              </a:ext>
            </a:extLst>
          </p:cNvPr>
          <p:cNvSpPr>
            <a:spLocks noGrp="1"/>
          </p:cNvSpPr>
          <p:nvPr>
            <p:ph idx="1"/>
          </p:nvPr>
        </p:nvSpPr>
        <p:spPr>
          <a:xfrm>
            <a:off x="838199" y="1825625"/>
            <a:ext cx="10741605" cy="4137516"/>
          </a:xfrm>
        </p:spPr>
        <p:txBody>
          <a:bodyPr>
            <a:normAutofit fontScale="92500" lnSpcReduction="10000"/>
          </a:bodyPr>
          <a:lstStyle/>
          <a:p>
            <a:pPr marL="0" indent="0" algn="ctr">
              <a:buNone/>
            </a:pPr>
            <a:r>
              <a:rPr lang="nl-NL" altLang="nl-NL" sz="3200" b="1" dirty="0">
                <a:latin typeface="Segoe UI" panose="020B0502040204020203" pitchFamily="34" charset="0"/>
                <a:cs typeface="Segoe UI" panose="020B0502040204020203" pitchFamily="34" charset="0"/>
              </a:rPr>
              <a:t>De toekomstdromen (3)</a:t>
            </a:r>
          </a:p>
          <a:p>
            <a:pPr marL="0" indent="0" algn="ctr">
              <a:buNone/>
            </a:pPr>
            <a:endParaRPr lang="nl-NL" altLang="nl-NL" sz="3200" dirty="0">
              <a:latin typeface="Segoe UI" panose="020B0502040204020203" pitchFamily="34" charset="0"/>
              <a:cs typeface="Segoe UI" panose="020B0502040204020203" pitchFamily="34" charset="0"/>
            </a:endParaRPr>
          </a:p>
          <a:p>
            <a:pPr marL="0" indent="0" algn="ctr">
              <a:buNone/>
            </a:pPr>
            <a:r>
              <a:rPr lang="nl-NL" altLang="nl-NL" sz="3200" dirty="0">
                <a:latin typeface="Segoe UI" panose="020B0502040204020203" pitchFamily="34" charset="0"/>
                <a:cs typeface="Segoe UI" panose="020B0502040204020203" pitchFamily="34" charset="0"/>
              </a:rPr>
              <a:t>De KNVI benoemt en structureert de thema’s die in Nederland, Europa en internationaal van belang zijn voor de ontwikkeling en positionering van het vakgebied.</a:t>
            </a:r>
          </a:p>
          <a:p>
            <a:pPr marL="0" indent="0" algn="ctr">
              <a:buNone/>
            </a:pPr>
            <a:endParaRPr lang="nl-NL" altLang="nl-NL" sz="3200" dirty="0">
              <a:latin typeface="Segoe UI" panose="020B0502040204020203" pitchFamily="34" charset="0"/>
              <a:cs typeface="Segoe UI" panose="020B0502040204020203" pitchFamily="34" charset="0"/>
            </a:endParaRPr>
          </a:p>
          <a:p>
            <a:pPr marL="0" indent="0" algn="ctr">
              <a:buNone/>
            </a:pPr>
            <a:r>
              <a:rPr lang="nl-NL" altLang="nl-NL" sz="3200" dirty="0">
                <a:latin typeface="Segoe UI" panose="020B0502040204020203" pitchFamily="34" charset="0"/>
                <a:cs typeface="Segoe UI" panose="020B0502040204020203" pitchFamily="34" charset="0"/>
              </a:rPr>
              <a:t>De KNVI is in Nederland een bekende speler in het vakgebied, haar mening en die van haar leden wordt gewaardeerd en gerespecteerd.</a:t>
            </a:r>
          </a:p>
          <a:p>
            <a:pPr marL="0" indent="0">
              <a:buNone/>
            </a:pPr>
            <a:endParaRPr lang="en-GB" dirty="0"/>
          </a:p>
        </p:txBody>
      </p:sp>
    </p:spTree>
    <p:extLst>
      <p:ext uri="{BB962C8B-B14F-4D97-AF65-F5344CB8AC3E}">
        <p14:creationId xmlns:p14="http://schemas.microsoft.com/office/powerpoint/2010/main" val="410579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9071A-EBAD-4E61-86C8-189817653160}"/>
              </a:ext>
            </a:extLst>
          </p:cNvPr>
          <p:cNvSpPr>
            <a:spLocks noGrp="1"/>
          </p:cNvSpPr>
          <p:nvPr>
            <p:ph type="title"/>
          </p:nvPr>
        </p:nvSpPr>
        <p:spPr>
          <a:xfrm>
            <a:off x="838199" y="365126"/>
            <a:ext cx="10741605" cy="1260426"/>
          </a:xfrm>
        </p:spPr>
        <p:txBody>
          <a:bodyPr>
            <a:normAutofit/>
          </a:bodyPr>
          <a:lstStyle/>
          <a:p>
            <a:r>
              <a:rPr lang="en-US" sz="4400" dirty="0" err="1">
                <a:latin typeface="Segoe UI" panose="020B0502040204020203" pitchFamily="34" charset="0"/>
                <a:cs typeface="Segoe UI" panose="020B0502040204020203" pitchFamily="34" charset="0"/>
              </a:rPr>
              <a:t>Blik</a:t>
            </a:r>
            <a:r>
              <a:rPr lang="en-US" sz="4400" dirty="0">
                <a:latin typeface="Segoe UI" panose="020B0502040204020203" pitchFamily="34" charset="0"/>
                <a:cs typeface="Segoe UI" panose="020B0502040204020203" pitchFamily="34" charset="0"/>
              </a:rPr>
              <a:t> op de </a:t>
            </a:r>
            <a:r>
              <a:rPr lang="en-US" sz="4400" dirty="0" err="1">
                <a:latin typeface="Segoe UI" panose="020B0502040204020203" pitchFamily="34" charset="0"/>
                <a:cs typeface="Segoe UI" panose="020B0502040204020203" pitchFamily="34" charset="0"/>
              </a:rPr>
              <a:t>toekomst</a:t>
            </a:r>
            <a:endParaRPr lang="en-GB" sz="4400" dirty="0">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3C1C991E-7AF8-4B34-8D5F-88DD802EF24B}"/>
              </a:ext>
            </a:extLst>
          </p:cNvPr>
          <p:cNvSpPr>
            <a:spLocks noGrp="1"/>
          </p:cNvSpPr>
          <p:nvPr>
            <p:ph idx="1"/>
          </p:nvPr>
        </p:nvSpPr>
        <p:spPr>
          <a:xfrm>
            <a:off x="838199" y="1825625"/>
            <a:ext cx="10741605" cy="4137516"/>
          </a:xfrm>
        </p:spPr>
        <p:txBody>
          <a:bodyPr>
            <a:normAutofit/>
          </a:bodyPr>
          <a:lstStyle/>
          <a:p>
            <a:pPr marL="0" indent="0" algn="ctr">
              <a:buNone/>
            </a:pPr>
            <a:r>
              <a:rPr lang="nl-NL" altLang="nl-NL" sz="3200" b="1" dirty="0">
                <a:latin typeface="Segoe UI" panose="020B0502040204020203" pitchFamily="34" charset="0"/>
                <a:cs typeface="Segoe UI" panose="020B0502040204020203" pitchFamily="34" charset="0"/>
              </a:rPr>
              <a:t>…. Daar horen stevige strategieën bij.  </a:t>
            </a:r>
          </a:p>
          <a:p>
            <a:pPr marL="0" indent="0" algn="ctr">
              <a:buNone/>
            </a:pPr>
            <a:r>
              <a:rPr lang="nl-NL" altLang="nl-NL" sz="3200" b="1" dirty="0">
                <a:latin typeface="Segoe UI" panose="020B0502040204020203" pitchFamily="34" charset="0"/>
                <a:cs typeface="Segoe UI" panose="020B0502040204020203" pitchFamily="34" charset="0"/>
              </a:rPr>
              <a:t>Een greep uit de strategie </a:t>
            </a:r>
          </a:p>
          <a:p>
            <a:pPr marL="0" indent="0" algn="ctr">
              <a:buNone/>
            </a:pPr>
            <a:r>
              <a:rPr lang="nl-NL" altLang="nl-NL" sz="3200" b="1" dirty="0">
                <a:latin typeface="Segoe UI" panose="020B0502040204020203" pitchFamily="34" charset="0"/>
                <a:cs typeface="Segoe UI" panose="020B0502040204020203" pitchFamily="34" charset="0"/>
              </a:rPr>
              <a:t>(plus voorbeelden van acties)</a:t>
            </a:r>
          </a:p>
          <a:p>
            <a:pPr marL="0" indent="0" algn="ctr">
              <a:buNone/>
            </a:pPr>
            <a:endParaRPr lang="nl-NL" altLang="nl-NL" sz="32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636539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9071A-EBAD-4E61-86C8-189817653160}"/>
              </a:ext>
            </a:extLst>
          </p:cNvPr>
          <p:cNvSpPr>
            <a:spLocks noGrp="1"/>
          </p:cNvSpPr>
          <p:nvPr>
            <p:ph type="title"/>
          </p:nvPr>
        </p:nvSpPr>
        <p:spPr>
          <a:xfrm>
            <a:off x="838199" y="365126"/>
            <a:ext cx="10741605" cy="1260426"/>
          </a:xfrm>
        </p:spPr>
        <p:txBody>
          <a:bodyPr>
            <a:normAutofit/>
          </a:bodyPr>
          <a:lstStyle/>
          <a:p>
            <a:r>
              <a:rPr lang="en-US" sz="4400" dirty="0" err="1">
                <a:latin typeface="Segoe UI" panose="020B0502040204020203" pitchFamily="34" charset="0"/>
                <a:cs typeface="Segoe UI" panose="020B0502040204020203" pitchFamily="34" charset="0"/>
              </a:rPr>
              <a:t>Blik</a:t>
            </a:r>
            <a:r>
              <a:rPr lang="en-US" sz="4400" dirty="0">
                <a:latin typeface="Segoe UI" panose="020B0502040204020203" pitchFamily="34" charset="0"/>
                <a:cs typeface="Segoe UI" panose="020B0502040204020203" pitchFamily="34" charset="0"/>
              </a:rPr>
              <a:t> op de </a:t>
            </a:r>
            <a:r>
              <a:rPr lang="en-US" sz="4400" dirty="0" err="1">
                <a:latin typeface="Segoe UI" panose="020B0502040204020203" pitchFamily="34" charset="0"/>
                <a:cs typeface="Segoe UI" panose="020B0502040204020203" pitchFamily="34" charset="0"/>
              </a:rPr>
              <a:t>toekomst</a:t>
            </a:r>
            <a:endParaRPr lang="en-GB" sz="4400" dirty="0">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3C1C991E-7AF8-4B34-8D5F-88DD802EF24B}"/>
              </a:ext>
            </a:extLst>
          </p:cNvPr>
          <p:cNvSpPr>
            <a:spLocks noGrp="1"/>
          </p:cNvSpPr>
          <p:nvPr>
            <p:ph idx="1"/>
          </p:nvPr>
        </p:nvSpPr>
        <p:spPr>
          <a:xfrm>
            <a:off x="838199" y="1825625"/>
            <a:ext cx="10741605" cy="4137516"/>
          </a:xfrm>
        </p:spPr>
        <p:txBody>
          <a:bodyPr>
            <a:normAutofit/>
          </a:bodyPr>
          <a:lstStyle/>
          <a:p>
            <a:r>
              <a:rPr lang="nl-NL" altLang="nl-NL" sz="3200" dirty="0">
                <a:latin typeface="Segoe UI" panose="020B0502040204020203" pitchFamily="34" charset="0"/>
                <a:cs typeface="Segoe UI" panose="020B0502040204020203" pitchFamily="34" charset="0"/>
              </a:rPr>
              <a:t>We organiseren ons in Interessegroepen (</a:t>
            </a:r>
            <a:r>
              <a:rPr lang="nl-NL" altLang="nl-NL" sz="3200" dirty="0" err="1">
                <a:latin typeface="Segoe UI" panose="020B0502040204020203" pitchFamily="34" charset="0"/>
                <a:cs typeface="Segoe UI" panose="020B0502040204020203" pitchFamily="34" charset="0"/>
              </a:rPr>
              <a:t>IG’s</a:t>
            </a:r>
            <a:r>
              <a:rPr lang="nl-NL" altLang="nl-NL" sz="3200" dirty="0">
                <a:latin typeface="Segoe UI" panose="020B0502040204020203" pitchFamily="34" charset="0"/>
                <a:cs typeface="Segoe UI" panose="020B0502040204020203" pitchFamily="34" charset="0"/>
              </a:rPr>
              <a:t>) en regio’s</a:t>
            </a:r>
          </a:p>
          <a:p>
            <a:r>
              <a:rPr lang="nl-NL" altLang="nl-NL" sz="3200" dirty="0">
                <a:latin typeface="Segoe UI" panose="020B0502040204020203" pitchFamily="34" charset="0"/>
                <a:cs typeface="Segoe UI" panose="020B0502040204020203" pitchFamily="34" charset="0"/>
              </a:rPr>
              <a:t>Groot worden door overnames </a:t>
            </a:r>
          </a:p>
          <a:p>
            <a:r>
              <a:rPr lang="nl-NL" altLang="nl-NL" sz="3200" dirty="0">
                <a:latin typeface="Segoe UI" panose="020B0502040204020203" pitchFamily="34" charset="0"/>
                <a:cs typeface="Segoe UI" panose="020B0502040204020203" pitchFamily="34" charset="0"/>
              </a:rPr>
              <a:t>Samenwerking met relevante actoren</a:t>
            </a:r>
          </a:p>
          <a:p>
            <a:r>
              <a:rPr lang="nl-NL" altLang="nl-NL" sz="3200" dirty="0">
                <a:latin typeface="Segoe UI" panose="020B0502040204020203" pitchFamily="34" charset="0"/>
                <a:cs typeface="Segoe UI" panose="020B0502040204020203" pitchFamily="34" charset="0"/>
              </a:rPr>
              <a:t>Intensieve ledenwerving</a:t>
            </a:r>
          </a:p>
          <a:p>
            <a:r>
              <a:rPr lang="nl-NL" altLang="nl-NL" sz="3200" dirty="0">
                <a:latin typeface="Segoe UI" panose="020B0502040204020203" pitchFamily="34" charset="0"/>
                <a:cs typeface="Segoe UI" panose="020B0502040204020203" pitchFamily="34" charset="0"/>
              </a:rPr>
              <a:t>Faciliteren (internationale) kennisuitwisseling</a:t>
            </a:r>
          </a:p>
          <a:p>
            <a:r>
              <a:rPr lang="nl-NL" altLang="nl-NL" sz="3200" dirty="0">
                <a:latin typeface="Segoe UI" panose="020B0502040204020203" pitchFamily="34" charset="0"/>
                <a:cs typeface="Segoe UI" panose="020B0502040204020203" pitchFamily="34" charset="0"/>
              </a:rPr>
              <a:t>Aanbieden van professionele en onafhankelijke informatiebronnen</a:t>
            </a:r>
          </a:p>
        </p:txBody>
      </p:sp>
    </p:spTree>
    <p:extLst>
      <p:ext uri="{BB962C8B-B14F-4D97-AF65-F5344CB8AC3E}">
        <p14:creationId xmlns:p14="http://schemas.microsoft.com/office/powerpoint/2010/main" val="383494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24691" y="2054545"/>
            <a:ext cx="10107975" cy="1055567"/>
          </a:xfrm>
        </p:spPr>
        <p:txBody>
          <a:bodyPr/>
          <a:lstStyle/>
          <a:p>
            <a:r>
              <a:rPr lang="nl-NL" dirty="0">
                <a:latin typeface="Segoe UI" panose="020B0502040204020203" pitchFamily="34" charset="0"/>
                <a:cs typeface="Segoe UI" panose="020B0502040204020203" pitchFamily="34" charset="0"/>
              </a:rPr>
              <a:t>3. Ingekomen stukken en mededelingen</a:t>
            </a:r>
          </a:p>
        </p:txBody>
      </p:sp>
    </p:spTree>
    <p:extLst>
      <p:ext uri="{BB962C8B-B14F-4D97-AF65-F5344CB8AC3E}">
        <p14:creationId xmlns:p14="http://schemas.microsoft.com/office/powerpoint/2010/main" val="16662094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9071A-EBAD-4E61-86C8-189817653160}"/>
              </a:ext>
            </a:extLst>
          </p:cNvPr>
          <p:cNvSpPr>
            <a:spLocks noGrp="1"/>
          </p:cNvSpPr>
          <p:nvPr>
            <p:ph type="title"/>
          </p:nvPr>
        </p:nvSpPr>
        <p:spPr>
          <a:xfrm>
            <a:off x="838199" y="365126"/>
            <a:ext cx="10741605" cy="1260426"/>
          </a:xfrm>
        </p:spPr>
        <p:txBody>
          <a:bodyPr>
            <a:normAutofit/>
          </a:bodyPr>
          <a:lstStyle/>
          <a:p>
            <a:r>
              <a:rPr lang="en-US" sz="4400" dirty="0" err="1">
                <a:latin typeface="Segoe UI" panose="020B0502040204020203" pitchFamily="34" charset="0"/>
                <a:cs typeface="Segoe UI" panose="020B0502040204020203" pitchFamily="34" charset="0"/>
              </a:rPr>
              <a:t>Blik</a:t>
            </a:r>
            <a:r>
              <a:rPr lang="en-US" sz="4400" dirty="0">
                <a:latin typeface="Segoe UI" panose="020B0502040204020203" pitchFamily="34" charset="0"/>
                <a:cs typeface="Segoe UI" panose="020B0502040204020203" pitchFamily="34" charset="0"/>
              </a:rPr>
              <a:t> op de </a:t>
            </a:r>
            <a:r>
              <a:rPr lang="en-US" sz="4400" dirty="0" err="1">
                <a:latin typeface="Segoe UI" panose="020B0502040204020203" pitchFamily="34" charset="0"/>
                <a:cs typeface="Segoe UI" panose="020B0502040204020203" pitchFamily="34" charset="0"/>
              </a:rPr>
              <a:t>toekomst</a:t>
            </a:r>
            <a:endParaRPr lang="en-GB" sz="4400" dirty="0">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3C1C991E-7AF8-4B34-8D5F-88DD802EF24B}"/>
              </a:ext>
            </a:extLst>
          </p:cNvPr>
          <p:cNvSpPr>
            <a:spLocks noGrp="1"/>
          </p:cNvSpPr>
          <p:nvPr>
            <p:ph idx="1"/>
          </p:nvPr>
        </p:nvSpPr>
        <p:spPr>
          <a:xfrm>
            <a:off x="838199" y="1825625"/>
            <a:ext cx="10741605" cy="4137516"/>
          </a:xfrm>
        </p:spPr>
        <p:txBody>
          <a:bodyPr>
            <a:normAutofit/>
          </a:bodyPr>
          <a:lstStyle/>
          <a:p>
            <a:r>
              <a:rPr lang="nl-NL" altLang="nl-NL" sz="3200" dirty="0">
                <a:latin typeface="Segoe UI" panose="020B0502040204020203" pitchFamily="34" charset="0"/>
                <a:cs typeface="Segoe UI" panose="020B0502040204020203" pitchFamily="34" charset="0"/>
              </a:rPr>
              <a:t>Richting geven aan ontwikkeling van en in het onderwijs (van basisschool tot en met WO)</a:t>
            </a:r>
          </a:p>
          <a:p>
            <a:r>
              <a:rPr lang="nl-NL" altLang="nl-NL" sz="3200" dirty="0">
                <a:latin typeface="Segoe UI" panose="020B0502040204020203" pitchFamily="34" charset="0"/>
                <a:cs typeface="Segoe UI" panose="020B0502040204020203" pitchFamily="34" charset="0"/>
              </a:rPr>
              <a:t>Deelnemen in internationale standaardisatie-initiatieven op gebied van normen, kennis en competenties</a:t>
            </a:r>
          </a:p>
          <a:p>
            <a:r>
              <a:rPr lang="nl-NL" altLang="nl-NL" sz="3200" dirty="0">
                <a:latin typeface="Segoe UI" panose="020B0502040204020203" pitchFamily="34" charset="0"/>
                <a:cs typeface="Segoe UI" panose="020B0502040204020203" pitchFamily="34" charset="0"/>
              </a:rPr>
              <a:t>Beschikbaar stellen ‘body of </a:t>
            </a:r>
            <a:r>
              <a:rPr lang="nl-NL" altLang="nl-NL" sz="3200" dirty="0" err="1">
                <a:latin typeface="Segoe UI" panose="020B0502040204020203" pitchFamily="34" charset="0"/>
                <a:cs typeface="Segoe UI" panose="020B0502040204020203" pitchFamily="34" charset="0"/>
              </a:rPr>
              <a:t>knowledge</a:t>
            </a:r>
            <a:r>
              <a:rPr lang="nl-NL" altLang="nl-NL" sz="3200" dirty="0">
                <a:latin typeface="Segoe UI" panose="020B0502040204020203" pitchFamily="34" charset="0"/>
                <a:cs typeface="Segoe UI" panose="020B0502040204020203" pitchFamily="34" charset="0"/>
              </a:rPr>
              <a:t>’ van de informatieprofessional</a:t>
            </a:r>
          </a:p>
          <a:p>
            <a:r>
              <a:rPr lang="nl-NL" altLang="nl-NL" sz="3200" dirty="0">
                <a:latin typeface="Segoe UI" panose="020B0502040204020203" pitchFamily="34" charset="0"/>
                <a:cs typeface="Segoe UI" panose="020B0502040204020203" pitchFamily="34" charset="0"/>
              </a:rPr>
              <a:t>Actief lidmaatschap van internationale organisaties binnen het vakgebied</a:t>
            </a:r>
          </a:p>
        </p:txBody>
      </p:sp>
    </p:spTree>
    <p:extLst>
      <p:ext uri="{BB962C8B-B14F-4D97-AF65-F5344CB8AC3E}">
        <p14:creationId xmlns:p14="http://schemas.microsoft.com/office/powerpoint/2010/main" val="427627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9071A-EBAD-4E61-86C8-189817653160}"/>
              </a:ext>
            </a:extLst>
          </p:cNvPr>
          <p:cNvSpPr>
            <a:spLocks noGrp="1"/>
          </p:cNvSpPr>
          <p:nvPr>
            <p:ph type="title"/>
          </p:nvPr>
        </p:nvSpPr>
        <p:spPr>
          <a:xfrm>
            <a:off x="838199" y="365126"/>
            <a:ext cx="10741605" cy="1260426"/>
          </a:xfrm>
        </p:spPr>
        <p:txBody>
          <a:bodyPr>
            <a:normAutofit/>
          </a:bodyPr>
          <a:lstStyle/>
          <a:p>
            <a:r>
              <a:rPr lang="en-US" sz="4400" dirty="0" err="1">
                <a:latin typeface="Segoe UI" panose="020B0502040204020203" pitchFamily="34" charset="0"/>
                <a:cs typeface="Segoe UI" panose="020B0502040204020203" pitchFamily="34" charset="0"/>
              </a:rPr>
              <a:t>Blik</a:t>
            </a:r>
            <a:r>
              <a:rPr lang="en-US" sz="4400" dirty="0">
                <a:latin typeface="Segoe UI" panose="020B0502040204020203" pitchFamily="34" charset="0"/>
                <a:cs typeface="Segoe UI" panose="020B0502040204020203" pitchFamily="34" charset="0"/>
              </a:rPr>
              <a:t> op de </a:t>
            </a:r>
            <a:r>
              <a:rPr lang="en-US" sz="4400" dirty="0" err="1">
                <a:latin typeface="Segoe UI" panose="020B0502040204020203" pitchFamily="34" charset="0"/>
                <a:cs typeface="Segoe UI" panose="020B0502040204020203" pitchFamily="34" charset="0"/>
              </a:rPr>
              <a:t>toekomst</a:t>
            </a:r>
            <a:endParaRPr lang="en-GB" sz="4400" dirty="0">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3C1C991E-7AF8-4B34-8D5F-88DD802EF24B}"/>
              </a:ext>
            </a:extLst>
          </p:cNvPr>
          <p:cNvSpPr>
            <a:spLocks noGrp="1"/>
          </p:cNvSpPr>
          <p:nvPr>
            <p:ph idx="1"/>
          </p:nvPr>
        </p:nvSpPr>
        <p:spPr>
          <a:xfrm>
            <a:off x="838199" y="1825625"/>
            <a:ext cx="10741605" cy="4137516"/>
          </a:xfrm>
        </p:spPr>
        <p:txBody>
          <a:bodyPr>
            <a:normAutofit/>
          </a:bodyPr>
          <a:lstStyle/>
          <a:p>
            <a:r>
              <a:rPr lang="nl-NL" altLang="nl-NL" sz="3200" dirty="0">
                <a:latin typeface="Segoe UI" panose="020B0502040204020203" pitchFamily="34" charset="0"/>
                <a:cs typeface="Segoe UI" panose="020B0502040204020203" pitchFamily="34" charset="0"/>
              </a:rPr>
              <a:t>Publiceren van eigen content</a:t>
            </a:r>
          </a:p>
          <a:p>
            <a:r>
              <a:rPr lang="nl-NL" altLang="nl-NL" sz="3200" dirty="0">
                <a:latin typeface="Segoe UI" panose="020B0502040204020203" pitchFamily="34" charset="0"/>
                <a:cs typeface="Segoe UI" panose="020B0502040204020203" pitchFamily="34" charset="0"/>
              </a:rPr>
              <a:t>Opiniëren</a:t>
            </a:r>
          </a:p>
          <a:p>
            <a:r>
              <a:rPr lang="nl-NL" altLang="nl-NL" sz="3200" dirty="0">
                <a:latin typeface="Segoe UI" panose="020B0502040204020203" pitchFamily="34" charset="0"/>
                <a:cs typeface="Segoe UI" panose="020B0502040204020203" pitchFamily="34" charset="0"/>
              </a:rPr>
              <a:t>Introduceren spraakmakende thema’s (‘agendasetting’)</a:t>
            </a:r>
          </a:p>
          <a:p>
            <a:r>
              <a:rPr lang="nl-NL" altLang="nl-NL" sz="3200" dirty="0">
                <a:latin typeface="Segoe UI" panose="020B0502040204020203" pitchFamily="34" charset="0"/>
                <a:cs typeface="Segoe UI" panose="020B0502040204020203" pitchFamily="34" charset="0"/>
              </a:rPr>
              <a:t>Infiltreren in belangrijke netwerken</a:t>
            </a:r>
          </a:p>
          <a:p>
            <a:r>
              <a:rPr lang="nl-NL" altLang="nl-NL" sz="3200" dirty="0">
                <a:latin typeface="Segoe UI" panose="020B0502040204020203" pitchFamily="34" charset="0"/>
                <a:cs typeface="Segoe UI" panose="020B0502040204020203" pitchFamily="34" charset="0"/>
              </a:rPr>
              <a:t>Intensieve ‘personal’ branding van KNVI</a:t>
            </a:r>
          </a:p>
        </p:txBody>
      </p:sp>
    </p:spTree>
    <p:extLst>
      <p:ext uri="{BB962C8B-B14F-4D97-AF65-F5344CB8AC3E}">
        <p14:creationId xmlns:p14="http://schemas.microsoft.com/office/powerpoint/2010/main" val="181975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9071A-EBAD-4E61-86C8-189817653160}"/>
              </a:ext>
            </a:extLst>
          </p:cNvPr>
          <p:cNvSpPr>
            <a:spLocks noGrp="1"/>
          </p:cNvSpPr>
          <p:nvPr>
            <p:ph type="title"/>
          </p:nvPr>
        </p:nvSpPr>
        <p:spPr>
          <a:xfrm>
            <a:off x="838199" y="365126"/>
            <a:ext cx="10741605" cy="1260426"/>
          </a:xfrm>
        </p:spPr>
        <p:txBody>
          <a:bodyPr>
            <a:normAutofit/>
          </a:bodyPr>
          <a:lstStyle/>
          <a:p>
            <a:r>
              <a:rPr lang="en-US" sz="4400" dirty="0" err="1">
                <a:latin typeface="Segoe UI" panose="020B0502040204020203" pitchFamily="34" charset="0"/>
                <a:cs typeface="Segoe UI" panose="020B0502040204020203" pitchFamily="34" charset="0"/>
              </a:rPr>
              <a:t>Blik</a:t>
            </a:r>
            <a:r>
              <a:rPr lang="en-US" sz="4400" dirty="0">
                <a:latin typeface="Segoe UI" panose="020B0502040204020203" pitchFamily="34" charset="0"/>
                <a:cs typeface="Segoe UI" panose="020B0502040204020203" pitchFamily="34" charset="0"/>
              </a:rPr>
              <a:t> op de </a:t>
            </a:r>
            <a:r>
              <a:rPr lang="en-US" sz="4400" dirty="0" err="1">
                <a:latin typeface="Segoe UI" panose="020B0502040204020203" pitchFamily="34" charset="0"/>
                <a:cs typeface="Segoe UI" panose="020B0502040204020203" pitchFamily="34" charset="0"/>
              </a:rPr>
              <a:t>toekomst</a:t>
            </a:r>
            <a:r>
              <a:rPr lang="en-US" sz="4400" dirty="0">
                <a:latin typeface="Segoe UI" panose="020B0502040204020203" pitchFamily="34" charset="0"/>
                <a:cs typeface="Segoe UI" panose="020B0502040204020203" pitchFamily="34" charset="0"/>
              </a:rPr>
              <a:t> </a:t>
            </a:r>
            <a:r>
              <a:rPr lang="en-US" sz="4400" dirty="0">
                <a:latin typeface="Segoe UI" panose="020B0502040204020203" pitchFamily="34" charset="0"/>
                <a:cs typeface="Segoe UI" panose="020B0502040204020203" pitchFamily="34" charset="0"/>
                <a:sym typeface="Wingdings" panose="05000000000000000000" pitchFamily="2" charset="2"/>
              </a:rPr>
              <a:t> </a:t>
            </a:r>
            <a:r>
              <a:rPr lang="en-US" sz="4400" dirty="0" err="1">
                <a:latin typeface="Segoe UI" panose="020B0502040204020203" pitchFamily="34" charset="0"/>
                <a:cs typeface="Segoe UI" panose="020B0502040204020203" pitchFamily="34" charset="0"/>
              </a:rPr>
              <a:t>uitdagingen</a:t>
            </a:r>
            <a:endParaRPr lang="en-GB" sz="4400" dirty="0">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3C1C991E-7AF8-4B34-8D5F-88DD802EF24B}"/>
              </a:ext>
            </a:extLst>
          </p:cNvPr>
          <p:cNvSpPr>
            <a:spLocks noGrp="1"/>
          </p:cNvSpPr>
          <p:nvPr>
            <p:ph idx="1"/>
          </p:nvPr>
        </p:nvSpPr>
        <p:spPr>
          <a:xfrm>
            <a:off x="838199" y="1825625"/>
            <a:ext cx="10741605" cy="4137516"/>
          </a:xfrm>
        </p:spPr>
        <p:txBody>
          <a:bodyPr>
            <a:normAutofit lnSpcReduction="10000"/>
          </a:bodyPr>
          <a:lstStyle/>
          <a:p>
            <a:r>
              <a:rPr lang="nl-NL" altLang="nl-NL" sz="3200" b="1" dirty="0" err="1">
                <a:latin typeface="Segoe UI" panose="020B0502040204020203" pitchFamily="34" charset="0"/>
                <a:cs typeface="Segoe UI" panose="020B0502040204020203" pitchFamily="34" charset="0"/>
              </a:rPr>
              <a:t>Vakontwikkeling</a:t>
            </a:r>
            <a:r>
              <a:rPr lang="nl-NL" altLang="nl-NL" sz="3200" dirty="0">
                <a:latin typeface="Segoe UI" panose="020B0502040204020203" pitchFamily="34" charset="0"/>
                <a:cs typeface="Segoe UI" panose="020B0502040204020203" pitchFamily="34" charset="0"/>
              </a:rPr>
              <a:t> (kennis én kennissen)</a:t>
            </a:r>
          </a:p>
          <a:p>
            <a:r>
              <a:rPr lang="nl-NL" altLang="nl-NL" sz="3200" b="1" dirty="0">
                <a:latin typeface="Segoe UI" panose="020B0502040204020203" pitchFamily="34" charset="0"/>
                <a:cs typeface="Segoe UI" panose="020B0502040204020203" pitchFamily="34" charset="0"/>
              </a:rPr>
              <a:t>Ledenaantallen</a:t>
            </a:r>
            <a:r>
              <a:rPr lang="nl-NL" altLang="nl-NL" sz="3200" dirty="0">
                <a:latin typeface="Segoe UI" panose="020B0502040204020203" pitchFamily="34" charset="0"/>
                <a:cs typeface="Segoe UI" panose="020B0502040204020203" pitchFamily="34" charset="0"/>
              </a:rPr>
              <a:t>: Zonder ingrijpen worden we kleiner als vereniging – en niet groter. Hoe trekken we studenten, starters en zij-instromers aan? </a:t>
            </a:r>
          </a:p>
          <a:p>
            <a:r>
              <a:rPr lang="nl-NL" altLang="nl-NL" sz="3200" b="1" dirty="0">
                <a:latin typeface="Segoe UI" panose="020B0502040204020203" pitchFamily="34" charset="0"/>
                <a:cs typeface="Segoe UI" panose="020B0502040204020203" pitchFamily="34" charset="0"/>
              </a:rPr>
              <a:t>Verenigingsmodel</a:t>
            </a:r>
            <a:r>
              <a:rPr lang="nl-NL" altLang="nl-NL" sz="3200" dirty="0">
                <a:latin typeface="Segoe UI" panose="020B0502040204020203" pitchFamily="34" charset="0"/>
                <a:cs typeface="Segoe UI" panose="020B0502040204020203" pitchFamily="34" charset="0"/>
              </a:rPr>
              <a:t>: We moeten doorgroeien naar een ‘beweging’, een partij die er toe doet. </a:t>
            </a:r>
          </a:p>
          <a:p>
            <a:r>
              <a:rPr lang="nl-NL" altLang="nl-NL" sz="3200" b="1" dirty="0">
                <a:latin typeface="Segoe UI" panose="020B0502040204020203" pitchFamily="34" charset="0"/>
                <a:cs typeface="Segoe UI" panose="020B0502040204020203" pitchFamily="34" charset="0"/>
              </a:rPr>
              <a:t>Financiën</a:t>
            </a:r>
            <a:r>
              <a:rPr lang="nl-NL" altLang="nl-NL" sz="3200" dirty="0">
                <a:latin typeface="Segoe UI" panose="020B0502040204020203" pitchFamily="34" charset="0"/>
                <a:cs typeface="Segoe UI" panose="020B0502040204020203" pitchFamily="34" charset="0"/>
              </a:rPr>
              <a:t>: We hebben beperkte middelen – we draaien op persoonlijke bijdragen. Wat zijn andere (aanvullende) modellen van financiering?</a:t>
            </a:r>
          </a:p>
        </p:txBody>
      </p:sp>
    </p:spTree>
    <p:extLst>
      <p:ext uri="{BB962C8B-B14F-4D97-AF65-F5344CB8AC3E}">
        <p14:creationId xmlns:p14="http://schemas.microsoft.com/office/powerpoint/2010/main" val="218819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9112" y="286439"/>
            <a:ext cx="9161447" cy="963976"/>
          </a:xfrm>
        </p:spPr>
        <p:txBody>
          <a:bodyPr>
            <a:normAutofit fontScale="90000"/>
          </a:bodyPr>
          <a:lstStyle/>
          <a:p>
            <a:r>
              <a:rPr lang="nl-NL" dirty="0">
                <a:latin typeface="Segoe UI" panose="020B0502040204020203" pitchFamily="34" charset="0"/>
                <a:cs typeface="Segoe UI" panose="020B0502040204020203" pitchFamily="34" charset="0"/>
              </a:rPr>
              <a:t>7b Samenstelling Verenigingsbestuur</a:t>
            </a:r>
          </a:p>
        </p:txBody>
      </p:sp>
      <p:graphicFrame>
        <p:nvGraphicFramePr>
          <p:cNvPr id="7" name="Tabel 6"/>
          <p:cNvGraphicFramePr>
            <a:graphicFrameLocks noGrp="1"/>
          </p:cNvGraphicFramePr>
          <p:nvPr>
            <p:extLst>
              <p:ext uri="{D42A27DB-BD31-4B8C-83A1-F6EECF244321}">
                <p14:modId xmlns:p14="http://schemas.microsoft.com/office/powerpoint/2010/main" val="2622361476"/>
              </p:ext>
            </p:extLst>
          </p:nvPr>
        </p:nvGraphicFramePr>
        <p:xfrm>
          <a:off x="399112" y="1805067"/>
          <a:ext cx="5107608" cy="3032760"/>
        </p:xfrm>
        <a:graphic>
          <a:graphicData uri="http://schemas.openxmlformats.org/drawingml/2006/table">
            <a:tbl>
              <a:tblPr firstRow="1" firstCol="1" bandRow="1">
                <a:tableStyleId>{5C22544A-7EE6-4342-B048-85BDC9FD1C3A}</a:tableStyleId>
              </a:tblPr>
              <a:tblGrid>
                <a:gridCol w="2758455">
                  <a:extLst>
                    <a:ext uri="{9D8B030D-6E8A-4147-A177-3AD203B41FA5}">
                      <a16:colId xmlns:a16="http://schemas.microsoft.com/office/drawing/2014/main" val="3243310906"/>
                    </a:ext>
                  </a:extLst>
                </a:gridCol>
                <a:gridCol w="2349153">
                  <a:extLst>
                    <a:ext uri="{9D8B030D-6E8A-4147-A177-3AD203B41FA5}">
                      <a16:colId xmlns:a16="http://schemas.microsoft.com/office/drawing/2014/main" val="1220035069"/>
                    </a:ext>
                  </a:extLst>
                </a:gridCol>
              </a:tblGrid>
              <a:tr h="398108">
                <a:tc>
                  <a:txBody>
                    <a:bodyPr/>
                    <a:lstStyle/>
                    <a:p>
                      <a:pPr>
                        <a:spcAft>
                          <a:spcPts val="0"/>
                        </a:spcAft>
                      </a:pPr>
                      <a:r>
                        <a:rPr lang="nl-NL" sz="1400" dirty="0">
                          <a:solidFill>
                            <a:schemeClr val="tx1"/>
                          </a:solidFill>
                          <a:effectLst/>
                          <a:latin typeface="Segoe UI" panose="020B0502040204020203" pitchFamily="34" charset="0"/>
                          <a:cs typeface="Segoe UI" panose="020B0502040204020203" pitchFamily="34" charset="0"/>
                        </a:rPr>
                        <a:t>Wouter </a:t>
                      </a:r>
                      <a:r>
                        <a:rPr lang="nl-NL" sz="1400" dirty="0" err="1">
                          <a:solidFill>
                            <a:schemeClr val="tx1"/>
                          </a:solidFill>
                          <a:effectLst/>
                          <a:latin typeface="Segoe UI" panose="020B0502040204020203" pitchFamily="34" charset="0"/>
                          <a:cs typeface="Segoe UI" panose="020B0502040204020203" pitchFamily="34" charset="0"/>
                        </a:rPr>
                        <a:t>Bronsgeest</a:t>
                      </a:r>
                      <a:endParaRPr lang="nl-NL" sz="1100" dirty="0">
                        <a:solidFill>
                          <a:schemeClr val="tx1"/>
                        </a:solidFill>
                        <a:effectLst/>
                        <a:latin typeface="Segoe UI" panose="020B0502040204020203" pitchFamily="34" charset="0"/>
                        <a:cs typeface="Segoe UI" panose="020B0502040204020203" pitchFamily="34" charset="0"/>
                      </a:endParaRPr>
                    </a:p>
                    <a:p>
                      <a:pPr>
                        <a:spcAft>
                          <a:spcPts val="0"/>
                        </a:spcAft>
                      </a:pPr>
                      <a:r>
                        <a:rPr lang="nl-NL" sz="1400" dirty="0">
                          <a:solidFill>
                            <a:schemeClr val="tx1"/>
                          </a:solidFill>
                          <a:effectLst/>
                          <a:latin typeface="Segoe UI" panose="020B0502040204020203" pitchFamily="34" charset="0"/>
                          <a:cs typeface="Segoe UI" panose="020B0502040204020203" pitchFamily="34" charset="0"/>
                        </a:rPr>
                        <a:t> </a:t>
                      </a:r>
                      <a:endParaRPr lang="nl-NL" sz="1100"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noFill/>
                  </a:tcPr>
                </a:tc>
                <a:tc>
                  <a:txBody>
                    <a:bodyPr/>
                    <a:lstStyle/>
                    <a:p>
                      <a:pPr>
                        <a:spcAft>
                          <a:spcPts val="0"/>
                        </a:spcAft>
                      </a:pPr>
                      <a:r>
                        <a:rPr lang="nl-NL" sz="1400" b="0" dirty="0">
                          <a:solidFill>
                            <a:schemeClr val="tx1"/>
                          </a:solidFill>
                          <a:effectLst/>
                          <a:latin typeface="Segoe UI" panose="020B0502040204020203" pitchFamily="34" charset="0"/>
                          <a:cs typeface="Segoe UI" panose="020B0502040204020203" pitchFamily="34" charset="0"/>
                        </a:rPr>
                        <a:t>Voorzitter (</a:t>
                      </a:r>
                      <a:r>
                        <a:rPr lang="nl-NL" sz="1400" b="0" dirty="0" err="1">
                          <a:solidFill>
                            <a:schemeClr val="tx1"/>
                          </a:solidFill>
                          <a:effectLst/>
                          <a:latin typeface="Segoe UI" panose="020B0502040204020203" pitchFamily="34" charset="0"/>
                          <a:cs typeface="Segoe UI" panose="020B0502040204020203" pitchFamily="34" charset="0"/>
                        </a:rPr>
                        <a:t>duofunctie</a:t>
                      </a:r>
                      <a:r>
                        <a:rPr lang="nl-NL" sz="1400" b="0" dirty="0">
                          <a:solidFill>
                            <a:schemeClr val="tx1"/>
                          </a:solidFill>
                          <a:effectLst/>
                          <a:latin typeface="Segoe UI" panose="020B0502040204020203" pitchFamily="34" charset="0"/>
                          <a:cs typeface="Segoe UI" panose="020B0502040204020203" pitchFamily="34" charset="0"/>
                        </a:rPr>
                        <a:t>)</a:t>
                      </a:r>
                      <a:endParaRPr lang="nl-NL" sz="1100" b="0"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oFill/>
                  </a:tcPr>
                </a:tc>
                <a:extLst>
                  <a:ext uri="{0D108BD9-81ED-4DB2-BD59-A6C34878D82A}">
                    <a16:rowId xmlns:a16="http://schemas.microsoft.com/office/drawing/2014/main" val="3681299004"/>
                  </a:ext>
                </a:extLst>
              </a:tr>
              <a:tr h="398108">
                <a:tc>
                  <a:txBody>
                    <a:bodyPr/>
                    <a:lstStyle/>
                    <a:p>
                      <a:pPr>
                        <a:spcAft>
                          <a:spcPts val="0"/>
                        </a:spcAft>
                      </a:pPr>
                      <a:r>
                        <a:rPr lang="nl-NL" sz="1400">
                          <a:solidFill>
                            <a:schemeClr val="tx1"/>
                          </a:solidFill>
                          <a:effectLst/>
                          <a:latin typeface="Segoe UI" panose="020B0502040204020203" pitchFamily="34" charset="0"/>
                          <a:cs typeface="Segoe UI" panose="020B0502040204020203" pitchFamily="34" charset="0"/>
                        </a:rPr>
                        <a:t>Paul Baak</a:t>
                      </a:r>
                      <a:endParaRPr lang="nl-NL" sz="1100">
                        <a:solidFill>
                          <a:schemeClr val="tx1"/>
                        </a:solidFill>
                        <a:effectLst/>
                        <a:latin typeface="Segoe UI" panose="020B0502040204020203" pitchFamily="34" charset="0"/>
                        <a:cs typeface="Segoe UI" panose="020B0502040204020203" pitchFamily="34" charset="0"/>
                      </a:endParaRPr>
                    </a:p>
                    <a:p>
                      <a:pPr>
                        <a:spcAft>
                          <a:spcPts val="0"/>
                        </a:spcAft>
                      </a:pPr>
                      <a:r>
                        <a:rPr lang="nl-NL" sz="1400">
                          <a:solidFill>
                            <a:schemeClr val="tx1"/>
                          </a:solidFill>
                          <a:effectLst/>
                          <a:latin typeface="Segoe UI" panose="020B0502040204020203" pitchFamily="34" charset="0"/>
                          <a:cs typeface="Segoe UI" panose="020B0502040204020203" pitchFamily="34" charset="0"/>
                        </a:rPr>
                        <a:t> </a:t>
                      </a:r>
                      <a:endParaRPr lang="nl-NL" sz="1100">
                        <a:solidFill>
                          <a:schemeClr val="tx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noFill/>
                  </a:tcPr>
                </a:tc>
                <a:tc>
                  <a:txBody>
                    <a:bodyPr/>
                    <a:lstStyle/>
                    <a:p>
                      <a:pPr>
                        <a:spcAft>
                          <a:spcPts val="0"/>
                        </a:spcAft>
                      </a:pPr>
                      <a:r>
                        <a:rPr lang="nl-NL" sz="1400">
                          <a:solidFill>
                            <a:schemeClr val="tx1"/>
                          </a:solidFill>
                          <a:effectLst/>
                          <a:latin typeface="Segoe UI" panose="020B0502040204020203" pitchFamily="34" charset="0"/>
                          <a:cs typeface="Segoe UI" panose="020B0502040204020203" pitchFamily="34" charset="0"/>
                        </a:rPr>
                        <a:t>Voorzitter (duofunctie)</a:t>
                      </a:r>
                      <a:endParaRPr lang="nl-NL" sz="1100">
                        <a:solidFill>
                          <a:schemeClr val="tx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oFill/>
                  </a:tcPr>
                </a:tc>
                <a:extLst>
                  <a:ext uri="{0D108BD9-81ED-4DB2-BD59-A6C34878D82A}">
                    <a16:rowId xmlns:a16="http://schemas.microsoft.com/office/drawing/2014/main" val="2940004059"/>
                  </a:ext>
                </a:extLst>
              </a:tr>
              <a:tr h="398108">
                <a:tc>
                  <a:txBody>
                    <a:bodyPr/>
                    <a:lstStyle/>
                    <a:p>
                      <a:pPr>
                        <a:spcAft>
                          <a:spcPts val="0"/>
                        </a:spcAft>
                      </a:pPr>
                      <a:r>
                        <a:rPr lang="nl-NL" sz="1400" dirty="0">
                          <a:solidFill>
                            <a:schemeClr val="tx1"/>
                          </a:solidFill>
                          <a:effectLst/>
                          <a:latin typeface="Segoe UI" panose="020B0502040204020203" pitchFamily="34" charset="0"/>
                          <a:cs typeface="Segoe UI" panose="020B0502040204020203" pitchFamily="34" charset="0"/>
                        </a:rPr>
                        <a:t>Sandra de Waart</a:t>
                      </a:r>
                      <a:endParaRPr lang="nl-NL" sz="1100" dirty="0">
                        <a:solidFill>
                          <a:schemeClr val="tx1"/>
                        </a:solidFill>
                        <a:effectLst/>
                        <a:latin typeface="Segoe UI" panose="020B0502040204020203" pitchFamily="34" charset="0"/>
                        <a:cs typeface="Segoe UI" panose="020B0502040204020203" pitchFamily="34" charset="0"/>
                      </a:endParaRPr>
                    </a:p>
                    <a:p>
                      <a:pPr>
                        <a:spcAft>
                          <a:spcPts val="0"/>
                        </a:spcAft>
                      </a:pPr>
                      <a:r>
                        <a:rPr lang="nl-NL" sz="1400" dirty="0">
                          <a:solidFill>
                            <a:schemeClr val="tx1"/>
                          </a:solidFill>
                          <a:effectLst/>
                          <a:latin typeface="Segoe UI" panose="020B0502040204020203" pitchFamily="34" charset="0"/>
                          <a:cs typeface="Segoe UI" panose="020B0502040204020203" pitchFamily="34" charset="0"/>
                        </a:rPr>
                        <a:t> </a:t>
                      </a:r>
                      <a:endParaRPr lang="nl-NL" sz="1100"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noFill/>
                  </a:tcPr>
                </a:tc>
                <a:tc>
                  <a:txBody>
                    <a:bodyPr/>
                    <a:lstStyle/>
                    <a:p>
                      <a:pPr>
                        <a:spcAft>
                          <a:spcPts val="0"/>
                        </a:spcAft>
                      </a:pPr>
                      <a:r>
                        <a:rPr lang="nl-NL" sz="1400">
                          <a:solidFill>
                            <a:schemeClr val="tx1"/>
                          </a:solidFill>
                          <a:effectLst/>
                          <a:latin typeface="Segoe UI" panose="020B0502040204020203" pitchFamily="34" charset="0"/>
                          <a:cs typeface="Segoe UI" panose="020B0502040204020203" pitchFamily="34" charset="0"/>
                        </a:rPr>
                        <a:t>Secretaris</a:t>
                      </a:r>
                      <a:endParaRPr lang="nl-NL" sz="1100">
                        <a:solidFill>
                          <a:schemeClr val="tx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oFill/>
                  </a:tcPr>
                </a:tc>
                <a:extLst>
                  <a:ext uri="{0D108BD9-81ED-4DB2-BD59-A6C34878D82A}">
                    <a16:rowId xmlns:a16="http://schemas.microsoft.com/office/drawing/2014/main" val="1962632789"/>
                  </a:ext>
                </a:extLst>
              </a:tr>
              <a:tr h="540289">
                <a:tc>
                  <a:txBody>
                    <a:bodyPr/>
                    <a:lstStyle/>
                    <a:p>
                      <a:pPr>
                        <a:spcAft>
                          <a:spcPts val="0"/>
                        </a:spcAft>
                      </a:pPr>
                      <a:r>
                        <a:rPr lang="nl-NL" sz="1400" dirty="0">
                          <a:solidFill>
                            <a:schemeClr val="tx1"/>
                          </a:solidFill>
                          <a:effectLst/>
                          <a:latin typeface="Segoe UI" panose="020B0502040204020203" pitchFamily="34" charset="0"/>
                          <a:cs typeface="Segoe UI" panose="020B0502040204020203" pitchFamily="34" charset="0"/>
                        </a:rPr>
                        <a:t>John </a:t>
                      </a:r>
                      <a:r>
                        <a:rPr lang="nl-NL" sz="1400" dirty="0" err="1">
                          <a:solidFill>
                            <a:schemeClr val="tx1"/>
                          </a:solidFill>
                          <a:effectLst/>
                          <a:latin typeface="Segoe UI" panose="020B0502040204020203" pitchFamily="34" charset="0"/>
                          <a:cs typeface="Segoe UI" panose="020B0502040204020203" pitchFamily="34" charset="0"/>
                        </a:rPr>
                        <a:t>Soedirman</a:t>
                      </a:r>
                      <a:endParaRPr lang="nl-NL" sz="1100" dirty="0">
                        <a:solidFill>
                          <a:schemeClr val="tx1"/>
                        </a:solidFill>
                        <a:effectLst/>
                        <a:latin typeface="Segoe UI" panose="020B0502040204020203" pitchFamily="34" charset="0"/>
                        <a:cs typeface="Segoe UI" panose="020B0502040204020203" pitchFamily="34" charset="0"/>
                      </a:endParaRPr>
                    </a:p>
                    <a:p>
                      <a:pPr>
                        <a:spcAft>
                          <a:spcPts val="0"/>
                        </a:spcAft>
                      </a:pPr>
                      <a:r>
                        <a:rPr lang="nl-NL" sz="1000" b="0" i="1" dirty="0">
                          <a:solidFill>
                            <a:schemeClr val="tx1"/>
                          </a:solidFill>
                          <a:effectLst/>
                          <a:latin typeface="Segoe UI" panose="020B0502040204020203" pitchFamily="34" charset="0"/>
                          <a:cs typeface="Segoe UI" panose="020B0502040204020203" pitchFamily="34" charset="0"/>
                        </a:rPr>
                        <a:t>Aangetreden per 21 november 2019</a:t>
                      </a:r>
                      <a:endParaRPr lang="nl-NL" sz="1100" b="0" i="1" dirty="0">
                        <a:solidFill>
                          <a:schemeClr val="tx1"/>
                        </a:solidFill>
                        <a:effectLst/>
                        <a:latin typeface="Segoe UI" panose="020B0502040204020203" pitchFamily="34" charset="0"/>
                        <a:cs typeface="Segoe UI" panose="020B0502040204020203" pitchFamily="34" charset="0"/>
                      </a:endParaRPr>
                    </a:p>
                    <a:p>
                      <a:pPr>
                        <a:spcAft>
                          <a:spcPts val="0"/>
                        </a:spcAft>
                      </a:pPr>
                      <a:r>
                        <a:rPr lang="nl-NL" sz="1400" dirty="0">
                          <a:solidFill>
                            <a:schemeClr val="tx1"/>
                          </a:solidFill>
                          <a:effectLst/>
                          <a:latin typeface="Segoe UI" panose="020B0502040204020203" pitchFamily="34" charset="0"/>
                          <a:cs typeface="Segoe UI" panose="020B0502040204020203" pitchFamily="34" charset="0"/>
                        </a:rPr>
                        <a:t> </a:t>
                      </a:r>
                      <a:endParaRPr lang="nl-NL" sz="1100"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noFill/>
                  </a:tcPr>
                </a:tc>
                <a:tc>
                  <a:txBody>
                    <a:bodyPr/>
                    <a:lstStyle/>
                    <a:p>
                      <a:pPr>
                        <a:spcAft>
                          <a:spcPts val="0"/>
                        </a:spcAft>
                      </a:pPr>
                      <a:r>
                        <a:rPr lang="nl-NL" sz="1400">
                          <a:solidFill>
                            <a:schemeClr val="tx1"/>
                          </a:solidFill>
                          <a:effectLst/>
                          <a:latin typeface="Segoe UI" panose="020B0502040204020203" pitchFamily="34" charset="0"/>
                          <a:cs typeface="Segoe UI" panose="020B0502040204020203" pitchFamily="34" charset="0"/>
                        </a:rPr>
                        <a:t>Penningmeester</a:t>
                      </a:r>
                      <a:endParaRPr lang="nl-NL" sz="1100">
                        <a:solidFill>
                          <a:schemeClr val="tx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oFill/>
                  </a:tcPr>
                </a:tc>
                <a:extLst>
                  <a:ext uri="{0D108BD9-81ED-4DB2-BD59-A6C34878D82A}">
                    <a16:rowId xmlns:a16="http://schemas.microsoft.com/office/drawing/2014/main" val="4177125482"/>
                  </a:ext>
                </a:extLst>
              </a:tr>
              <a:tr h="398108">
                <a:tc>
                  <a:txBody>
                    <a:bodyPr/>
                    <a:lstStyle/>
                    <a:p>
                      <a:pPr>
                        <a:spcAft>
                          <a:spcPts val="0"/>
                        </a:spcAft>
                      </a:pPr>
                      <a:r>
                        <a:rPr lang="nl-NL" sz="1400" dirty="0">
                          <a:solidFill>
                            <a:schemeClr val="tx1"/>
                          </a:solidFill>
                          <a:effectLst/>
                          <a:latin typeface="Segoe UI" panose="020B0502040204020203" pitchFamily="34" charset="0"/>
                          <a:cs typeface="Segoe UI" panose="020B0502040204020203" pitchFamily="34" charset="0"/>
                        </a:rPr>
                        <a:t>Marthe Tholen</a:t>
                      </a:r>
                      <a:endParaRPr lang="nl-NL" sz="1100" dirty="0">
                        <a:solidFill>
                          <a:schemeClr val="tx1"/>
                        </a:solidFill>
                        <a:effectLst/>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solidFill>
                            <a:schemeClr val="tx1"/>
                          </a:solidFill>
                          <a:effectLst/>
                          <a:latin typeface="Segoe UI" panose="020B0502040204020203" pitchFamily="34" charset="0"/>
                          <a:cs typeface="Segoe UI" panose="020B0502040204020203" pitchFamily="34" charset="0"/>
                        </a:rPr>
                        <a:t> </a:t>
                      </a:r>
                      <a:r>
                        <a:rPr lang="nl-NL" sz="1100" b="0" i="1" dirty="0">
                          <a:solidFill>
                            <a:schemeClr val="tx1"/>
                          </a:solidFill>
                          <a:effectLst/>
                          <a:latin typeface="Segoe UI" panose="020B0502040204020203" pitchFamily="34" charset="0"/>
                          <a:cs typeface="Segoe UI" panose="020B0502040204020203" pitchFamily="34" charset="0"/>
                        </a:rPr>
                        <a:t>Aftredend per 28 mei 2020</a:t>
                      </a:r>
                      <a:endParaRPr lang="nl-NL" sz="1400" b="0" i="1" dirty="0">
                        <a:solidFill>
                          <a:schemeClr val="tx1"/>
                        </a:solidFill>
                        <a:effectLst/>
                        <a:latin typeface="Segoe UI" panose="020B0502040204020203" pitchFamily="34" charset="0"/>
                        <a:cs typeface="Segoe UI" panose="020B0502040204020203" pitchFamily="34" charset="0"/>
                      </a:endParaRPr>
                    </a:p>
                    <a:p>
                      <a:pPr>
                        <a:spcAft>
                          <a:spcPts val="0"/>
                        </a:spcAft>
                      </a:pPr>
                      <a:endParaRPr lang="nl-NL" sz="1100"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noFill/>
                  </a:tcPr>
                </a:tc>
                <a:tc>
                  <a:txBody>
                    <a:bodyPr/>
                    <a:lstStyle/>
                    <a:p>
                      <a:pPr>
                        <a:spcAft>
                          <a:spcPts val="0"/>
                        </a:spcAft>
                      </a:pPr>
                      <a:r>
                        <a:rPr lang="nl-NL" sz="1400" dirty="0">
                          <a:solidFill>
                            <a:schemeClr val="tx1"/>
                          </a:solidFill>
                          <a:effectLst/>
                          <a:latin typeface="Segoe UI" panose="020B0502040204020203" pitchFamily="34" charset="0"/>
                          <a:cs typeface="Segoe UI" panose="020B0502040204020203" pitchFamily="34" charset="0"/>
                        </a:rPr>
                        <a:t>Inspirator </a:t>
                      </a:r>
                      <a:r>
                        <a:rPr lang="nl-NL" sz="1400" dirty="0" err="1">
                          <a:solidFill>
                            <a:schemeClr val="tx1"/>
                          </a:solidFill>
                          <a:effectLst/>
                          <a:latin typeface="Segoe UI" panose="020B0502040204020203" pitchFamily="34" charset="0"/>
                          <a:cs typeface="Segoe UI" panose="020B0502040204020203" pitchFamily="34" charset="0"/>
                        </a:rPr>
                        <a:t>IG’s</a:t>
                      </a:r>
                      <a:endParaRPr lang="nl-NL" sz="1100"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oFill/>
                  </a:tcPr>
                </a:tc>
                <a:extLst>
                  <a:ext uri="{0D108BD9-81ED-4DB2-BD59-A6C34878D82A}">
                    <a16:rowId xmlns:a16="http://schemas.microsoft.com/office/drawing/2014/main" val="3712936343"/>
                  </a:ext>
                </a:extLst>
              </a:tr>
              <a:tr h="540289">
                <a:tc>
                  <a:txBody>
                    <a:bodyPr/>
                    <a:lstStyle/>
                    <a:p>
                      <a:pPr>
                        <a:spcAft>
                          <a:spcPts val="0"/>
                        </a:spcAft>
                      </a:pPr>
                      <a:r>
                        <a:rPr lang="nl-NL" sz="1400" dirty="0">
                          <a:solidFill>
                            <a:schemeClr val="tx1"/>
                          </a:solidFill>
                          <a:effectLst/>
                          <a:latin typeface="Segoe UI" panose="020B0502040204020203" pitchFamily="34" charset="0"/>
                          <a:cs typeface="Segoe UI" panose="020B0502040204020203" pitchFamily="34" charset="0"/>
                        </a:rPr>
                        <a:t>Antonia </a:t>
                      </a:r>
                      <a:r>
                        <a:rPr lang="nl-NL" sz="1400" dirty="0" err="1">
                          <a:solidFill>
                            <a:schemeClr val="tx1"/>
                          </a:solidFill>
                          <a:effectLst/>
                          <a:latin typeface="Segoe UI" panose="020B0502040204020203" pitchFamily="34" charset="0"/>
                          <a:cs typeface="Segoe UI" panose="020B0502040204020203" pitchFamily="34" charset="0"/>
                        </a:rPr>
                        <a:t>Wildvank</a:t>
                      </a:r>
                      <a:endParaRPr lang="nl-NL" sz="1100" dirty="0">
                        <a:solidFill>
                          <a:schemeClr val="tx1"/>
                        </a:solidFill>
                        <a:effectLst/>
                        <a:latin typeface="Segoe UI" panose="020B0502040204020203" pitchFamily="34" charset="0"/>
                        <a:cs typeface="Segoe UI" panose="020B0502040204020203" pitchFamily="34" charset="0"/>
                      </a:endParaRPr>
                    </a:p>
                    <a:p>
                      <a:pPr>
                        <a:spcAft>
                          <a:spcPts val="0"/>
                        </a:spcAft>
                      </a:pPr>
                      <a:r>
                        <a:rPr lang="nl-NL" sz="1000" b="0" i="1" dirty="0">
                          <a:solidFill>
                            <a:schemeClr val="tx1"/>
                          </a:solidFill>
                          <a:effectLst/>
                          <a:latin typeface="Segoe UI" panose="020B0502040204020203" pitchFamily="34" charset="0"/>
                          <a:cs typeface="Segoe UI" panose="020B0502040204020203" pitchFamily="34" charset="0"/>
                        </a:rPr>
                        <a:t>Aangetreden per 21 november 2019</a:t>
                      </a:r>
                      <a:endParaRPr lang="nl-NL" sz="1100" b="0" i="1" dirty="0">
                        <a:solidFill>
                          <a:schemeClr val="tx1"/>
                        </a:solidFill>
                        <a:effectLst/>
                        <a:latin typeface="Segoe UI" panose="020B0502040204020203" pitchFamily="34" charset="0"/>
                        <a:cs typeface="Segoe UI" panose="020B0502040204020203" pitchFamily="34" charset="0"/>
                      </a:endParaRPr>
                    </a:p>
                    <a:p>
                      <a:pPr>
                        <a:spcAft>
                          <a:spcPts val="0"/>
                        </a:spcAft>
                      </a:pPr>
                      <a:r>
                        <a:rPr lang="nl-NL" sz="1400" dirty="0">
                          <a:solidFill>
                            <a:schemeClr val="tx1"/>
                          </a:solidFill>
                          <a:effectLst/>
                          <a:latin typeface="Segoe UI" panose="020B0502040204020203" pitchFamily="34" charset="0"/>
                          <a:cs typeface="Segoe UI" panose="020B0502040204020203" pitchFamily="34" charset="0"/>
                        </a:rPr>
                        <a:t> </a:t>
                      </a:r>
                      <a:endParaRPr lang="nl-NL" sz="1100"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noFill/>
                  </a:tcPr>
                </a:tc>
                <a:tc>
                  <a:txBody>
                    <a:bodyPr/>
                    <a:lstStyle/>
                    <a:p>
                      <a:pPr>
                        <a:spcAft>
                          <a:spcPts val="0"/>
                        </a:spcAft>
                      </a:pPr>
                      <a:r>
                        <a:rPr lang="nl-NL" sz="1400" dirty="0">
                          <a:solidFill>
                            <a:schemeClr val="tx1"/>
                          </a:solidFill>
                          <a:effectLst/>
                          <a:latin typeface="Segoe UI" panose="020B0502040204020203" pitchFamily="34" charset="0"/>
                          <a:cs typeface="Segoe UI" panose="020B0502040204020203" pitchFamily="34" charset="0"/>
                        </a:rPr>
                        <a:t>Inspirator </a:t>
                      </a:r>
                      <a:r>
                        <a:rPr lang="nl-NL" sz="1400" dirty="0" err="1">
                          <a:solidFill>
                            <a:schemeClr val="tx1"/>
                          </a:solidFill>
                          <a:effectLst/>
                          <a:latin typeface="Segoe UI" panose="020B0502040204020203" pitchFamily="34" charset="0"/>
                          <a:cs typeface="Segoe UI" panose="020B0502040204020203" pitchFamily="34" charset="0"/>
                        </a:rPr>
                        <a:t>IG’s</a:t>
                      </a:r>
                      <a:r>
                        <a:rPr lang="nl-NL" sz="1400" dirty="0">
                          <a:solidFill>
                            <a:schemeClr val="tx1"/>
                          </a:solidFill>
                          <a:effectLst/>
                          <a:latin typeface="Segoe UI" panose="020B0502040204020203" pitchFamily="34" charset="0"/>
                          <a:cs typeface="Segoe UI" panose="020B0502040204020203" pitchFamily="34" charset="0"/>
                        </a:rPr>
                        <a:t> en Regio’s</a:t>
                      </a:r>
                      <a:endParaRPr lang="nl-NL" sz="1100"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oFill/>
                  </a:tcPr>
                </a:tc>
                <a:extLst>
                  <a:ext uri="{0D108BD9-81ED-4DB2-BD59-A6C34878D82A}">
                    <a16:rowId xmlns:a16="http://schemas.microsoft.com/office/drawing/2014/main" val="3207939145"/>
                  </a:ext>
                </a:extLst>
              </a:tr>
            </a:tbl>
          </a:graphicData>
        </a:graphic>
      </p:graphicFrame>
      <p:graphicFrame>
        <p:nvGraphicFramePr>
          <p:cNvPr id="8" name="Tabel 7"/>
          <p:cNvGraphicFramePr>
            <a:graphicFrameLocks noGrp="1"/>
          </p:cNvGraphicFramePr>
          <p:nvPr>
            <p:extLst>
              <p:ext uri="{D42A27DB-BD31-4B8C-83A1-F6EECF244321}">
                <p14:modId xmlns:p14="http://schemas.microsoft.com/office/powerpoint/2010/main" val="725665635"/>
              </p:ext>
            </p:extLst>
          </p:nvPr>
        </p:nvGraphicFramePr>
        <p:xfrm>
          <a:off x="6055360" y="1712542"/>
          <a:ext cx="4907280" cy="3115707"/>
        </p:xfrm>
        <a:graphic>
          <a:graphicData uri="http://schemas.openxmlformats.org/drawingml/2006/table">
            <a:tbl>
              <a:tblPr firstRow="1" firstCol="1" bandRow="1">
                <a:tableStyleId>{5C22544A-7EE6-4342-B048-85BDC9FD1C3A}</a:tableStyleId>
              </a:tblPr>
              <a:tblGrid>
                <a:gridCol w="2650263">
                  <a:extLst>
                    <a:ext uri="{9D8B030D-6E8A-4147-A177-3AD203B41FA5}">
                      <a16:colId xmlns:a16="http://schemas.microsoft.com/office/drawing/2014/main" val="2009867139"/>
                    </a:ext>
                  </a:extLst>
                </a:gridCol>
                <a:gridCol w="2257017">
                  <a:extLst>
                    <a:ext uri="{9D8B030D-6E8A-4147-A177-3AD203B41FA5}">
                      <a16:colId xmlns:a16="http://schemas.microsoft.com/office/drawing/2014/main" val="3907378446"/>
                    </a:ext>
                  </a:extLst>
                </a:gridCol>
              </a:tblGrid>
              <a:tr h="576289">
                <a:tc>
                  <a:txBody>
                    <a:bodyPr/>
                    <a:lstStyle/>
                    <a:p>
                      <a:pPr>
                        <a:spcAft>
                          <a:spcPts val="0"/>
                        </a:spcAft>
                      </a:pPr>
                      <a:r>
                        <a:rPr lang="nl-NL" sz="1400" dirty="0">
                          <a:solidFill>
                            <a:schemeClr val="tx1"/>
                          </a:solidFill>
                          <a:effectLst/>
                          <a:latin typeface="Segoe UI" panose="020B0502040204020203" pitchFamily="34" charset="0"/>
                          <a:cs typeface="Segoe UI" panose="020B0502040204020203" pitchFamily="34" charset="0"/>
                        </a:rPr>
                        <a:t>Tom Dalderup</a:t>
                      </a:r>
                      <a:endParaRPr lang="nl-NL" sz="1100" dirty="0">
                        <a:solidFill>
                          <a:schemeClr val="tx1"/>
                        </a:solidFill>
                        <a:effectLst/>
                        <a:latin typeface="Segoe UI" panose="020B0502040204020203" pitchFamily="34" charset="0"/>
                        <a:cs typeface="Segoe UI" panose="020B0502040204020203" pitchFamily="34" charset="0"/>
                      </a:endParaRPr>
                    </a:p>
                    <a:p>
                      <a:pPr>
                        <a:spcAft>
                          <a:spcPts val="0"/>
                        </a:spcAft>
                      </a:pPr>
                      <a:r>
                        <a:rPr lang="nl-NL" sz="1400" dirty="0">
                          <a:solidFill>
                            <a:schemeClr val="tx1"/>
                          </a:solidFill>
                          <a:effectLst/>
                          <a:latin typeface="Segoe UI" panose="020B0502040204020203" pitchFamily="34" charset="0"/>
                          <a:cs typeface="Segoe UI" panose="020B0502040204020203" pitchFamily="34" charset="0"/>
                        </a:rPr>
                        <a:t> </a:t>
                      </a:r>
                      <a:endParaRPr lang="nl-NL" sz="1100"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noFill/>
                  </a:tcPr>
                </a:tc>
                <a:tc>
                  <a:txBody>
                    <a:bodyPr/>
                    <a:lstStyle/>
                    <a:p>
                      <a:pPr>
                        <a:spcAft>
                          <a:spcPts val="0"/>
                        </a:spcAft>
                      </a:pPr>
                      <a:r>
                        <a:rPr lang="nl-NL" sz="1400" b="0" dirty="0">
                          <a:solidFill>
                            <a:schemeClr val="tx1"/>
                          </a:solidFill>
                          <a:effectLst/>
                          <a:latin typeface="Segoe UI" panose="020B0502040204020203" pitchFamily="34" charset="0"/>
                          <a:cs typeface="Segoe UI" panose="020B0502040204020203" pitchFamily="34" charset="0"/>
                        </a:rPr>
                        <a:t>Community Management</a:t>
                      </a:r>
                      <a:endParaRPr lang="nl-NL" sz="1100" b="0"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oFill/>
                  </a:tcPr>
                </a:tc>
                <a:extLst>
                  <a:ext uri="{0D108BD9-81ED-4DB2-BD59-A6C34878D82A}">
                    <a16:rowId xmlns:a16="http://schemas.microsoft.com/office/drawing/2014/main" val="1587371203"/>
                  </a:ext>
                </a:extLst>
              </a:tr>
              <a:tr h="576289">
                <a:tc>
                  <a:txBody>
                    <a:bodyPr/>
                    <a:lstStyle/>
                    <a:p>
                      <a:pPr>
                        <a:spcAft>
                          <a:spcPts val="0"/>
                        </a:spcAft>
                      </a:pPr>
                      <a:r>
                        <a:rPr lang="nl-NL" sz="1400" dirty="0">
                          <a:solidFill>
                            <a:schemeClr val="tx1"/>
                          </a:solidFill>
                          <a:effectLst/>
                          <a:latin typeface="Segoe UI" panose="020B0502040204020203" pitchFamily="34" charset="0"/>
                          <a:cs typeface="Segoe UI" panose="020B0502040204020203" pitchFamily="34" charset="0"/>
                        </a:rPr>
                        <a:t>Eric </a:t>
                      </a:r>
                      <a:r>
                        <a:rPr lang="nl-NL" sz="1400" dirty="0" err="1">
                          <a:solidFill>
                            <a:schemeClr val="tx1"/>
                          </a:solidFill>
                          <a:effectLst/>
                          <a:latin typeface="Segoe UI" panose="020B0502040204020203" pitchFamily="34" charset="0"/>
                          <a:cs typeface="Segoe UI" panose="020B0502040204020203" pitchFamily="34" charset="0"/>
                        </a:rPr>
                        <a:t>Kokke</a:t>
                      </a:r>
                      <a:endParaRPr lang="nl-NL" sz="1400" dirty="0">
                        <a:solidFill>
                          <a:schemeClr val="tx1"/>
                        </a:solidFill>
                        <a:effectLst/>
                        <a:latin typeface="Segoe UI" panose="020B0502040204020203" pitchFamily="34" charset="0"/>
                        <a:cs typeface="Segoe UI" panose="020B0502040204020203" pitchFamily="34" charset="0"/>
                      </a:endParaRPr>
                    </a:p>
                    <a:p>
                      <a:pPr>
                        <a:spcAft>
                          <a:spcPts val="0"/>
                        </a:spcAft>
                      </a:pPr>
                      <a:r>
                        <a:rPr lang="nl-NL" sz="1400" dirty="0">
                          <a:solidFill>
                            <a:schemeClr val="tx1"/>
                          </a:solidFill>
                          <a:effectLst/>
                          <a:latin typeface="Segoe UI" panose="020B0502040204020203" pitchFamily="34" charset="0"/>
                          <a:cs typeface="Segoe UI" panose="020B0502040204020203" pitchFamily="34" charset="0"/>
                        </a:rPr>
                        <a:t> </a:t>
                      </a:r>
                      <a:endParaRPr lang="nl-NL" sz="1100"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noFill/>
                  </a:tcPr>
                </a:tc>
                <a:tc>
                  <a:txBody>
                    <a:bodyPr/>
                    <a:lstStyle/>
                    <a:p>
                      <a:pPr>
                        <a:spcAft>
                          <a:spcPts val="0"/>
                        </a:spcAft>
                      </a:pPr>
                      <a:r>
                        <a:rPr lang="nl-NL" sz="1400" dirty="0">
                          <a:solidFill>
                            <a:schemeClr val="tx1"/>
                          </a:solidFill>
                          <a:effectLst/>
                          <a:latin typeface="Segoe UI" panose="020B0502040204020203" pitchFamily="34" charset="0"/>
                          <a:cs typeface="Segoe UI" panose="020B0502040204020203" pitchFamily="34" charset="0"/>
                        </a:rPr>
                        <a:t>Communicatie &amp; PR</a:t>
                      </a:r>
                      <a:endParaRPr lang="nl-NL" sz="1100"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oFill/>
                  </a:tcPr>
                </a:tc>
                <a:extLst>
                  <a:ext uri="{0D108BD9-81ED-4DB2-BD59-A6C34878D82A}">
                    <a16:rowId xmlns:a16="http://schemas.microsoft.com/office/drawing/2014/main" val="2372281303"/>
                  </a:ext>
                </a:extLst>
              </a:tr>
              <a:tr h="673608">
                <a:tc>
                  <a:txBody>
                    <a:bodyPr/>
                    <a:lstStyle/>
                    <a:p>
                      <a:pPr>
                        <a:spcAft>
                          <a:spcPts val="0"/>
                        </a:spcAft>
                      </a:pPr>
                      <a:r>
                        <a:rPr lang="nl-NL" sz="1400" dirty="0">
                          <a:solidFill>
                            <a:schemeClr val="tx1"/>
                          </a:solidFill>
                          <a:effectLst/>
                          <a:latin typeface="Segoe UI" panose="020B0502040204020203" pitchFamily="34" charset="0"/>
                          <a:cs typeface="Segoe UI" panose="020B0502040204020203" pitchFamily="34" charset="0"/>
                        </a:rPr>
                        <a:t>Hilde Klein</a:t>
                      </a:r>
                      <a:endParaRPr lang="nl-NL" sz="1100" dirty="0">
                        <a:solidFill>
                          <a:schemeClr val="tx1"/>
                        </a:solidFill>
                        <a:effectLst/>
                        <a:latin typeface="Segoe UI" panose="020B0502040204020203" pitchFamily="34" charset="0"/>
                        <a:cs typeface="Segoe UI" panose="020B0502040204020203" pitchFamily="34" charset="0"/>
                      </a:endParaRPr>
                    </a:p>
                    <a:p>
                      <a:pPr>
                        <a:spcAft>
                          <a:spcPts val="0"/>
                        </a:spcAft>
                      </a:pPr>
                      <a:r>
                        <a:rPr lang="nl-NL" sz="1400" dirty="0">
                          <a:solidFill>
                            <a:schemeClr val="tx1"/>
                          </a:solidFill>
                          <a:effectLst/>
                          <a:latin typeface="Segoe UI" panose="020B0502040204020203" pitchFamily="34" charset="0"/>
                          <a:cs typeface="Segoe UI" panose="020B0502040204020203" pitchFamily="34" charset="0"/>
                        </a:rPr>
                        <a:t> </a:t>
                      </a:r>
                      <a:endParaRPr lang="nl-NL" sz="1100"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noFill/>
                  </a:tcPr>
                </a:tc>
                <a:tc>
                  <a:txBody>
                    <a:bodyPr/>
                    <a:lstStyle/>
                    <a:p>
                      <a:pPr>
                        <a:spcAft>
                          <a:spcPts val="0"/>
                        </a:spcAft>
                      </a:pPr>
                      <a:r>
                        <a:rPr lang="nl-NL" sz="1400" dirty="0">
                          <a:solidFill>
                            <a:schemeClr val="tx1"/>
                          </a:solidFill>
                          <a:effectLst/>
                          <a:latin typeface="Segoe UI" panose="020B0502040204020203" pitchFamily="34" charset="0"/>
                          <a:cs typeface="Segoe UI" panose="020B0502040204020203" pitchFamily="34" charset="0"/>
                        </a:rPr>
                        <a:t>Strategische partners en institutionele leden</a:t>
                      </a:r>
                      <a:endParaRPr lang="nl-NL" sz="1100"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oFill/>
                  </a:tcPr>
                </a:tc>
                <a:extLst>
                  <a:ext uri="{0D108BD9-81ED-4DB2-BD59-A6C34878D82A}">
                    <a16:rowId xmlns:a16="http://schemas.microsoft.com/office/drawing/2014/main" val="685478972"/>
                  </a:ext>
                </a:extLst>
              </a:tr>
              <a:tr h="713232">
                <a:tc>
                  <a:txBody>
                    <a:bodyPr/>
                    <a:lstStyle/>
                    <a:p>
                      <a:pPr>
                        <a:spcAft>
                          <a:spcPts val="0"/>
                        </a:spcAft>
                      </a:pPr>
                      <a:r>
                        <a:rPr lang="nl-NL" sz="1400" dirty="0">
                          <a:solidFill>
                            <a:schemeClr val="tx1"/>
                          </a:solidFill>
                          <a:effectLst/>
                          <a:latin typeface="Segoe UI" panose="020B0502040204020203" pitchFamily="34" charset="0"/>
                          <a:cs typeface="Segoe UI" panose="020B0502040204020203" pitchFamily="34" charset="0"/>
                        </a:rPr>
                        <a:t>Marco Dumont</a:t>
                      </a:r>
                      <a:endParaRPr lang="nl-NL" sz="1100" dirty="0">
                        <a:solidFill>
                          <a:schemeClr val="tx1"/>
                        </a:solidFill>
                        <a:effectLst/>
                        <a:latin typeface="Segoe UI" panose="020B0502040204020203" pitchFamily="34" charset="0"/>
                        <a:cs typeface="Segoe UI" panose="020B0502040204020203" pitchFamily="34" charset="0"/>
                      </a:endParaRPr>
                    </a:p>
                    <a:p>
                      <a:pPr>
                        <a:spcAft>
                          <a:spcPts val="0"/>
                        </a:spcAft>
                      </a:pPr>
                      <a:r>
                        <a:rPr lang="nl-NL" sz="1400" dirty="0">
                          <a:solidFill>
                            <a:schemeClr val="tx1"/>
                          </a:solidFill>
                          <a:effectLst/>
                          <a:latin typeface="Segoe UI" panose="020B0502040204020203" pitchFamily="34" charset="0"/>
                          <a:cs typeface="Segoe UI" panose="020B0502040204020203" pitchFamily="34" charset="0"/>
                        </a:rPr>
                        <a:t> </a:t>
                      </a:r>
                      <a:endParaRPr lang="nl-NL" sz="1100"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noFill/>
                  </a:tcPr>
                </a:tc>
                <a:tc>
                  <a:txBody>
                    <a:bodyPr/>
                    <a:lstStyle/>
                    <a:p>
                      <a:pPr>
                        <a:spcAft>
                          <a:spcPts val="0"/>
                        </a:spcAft>
                      </a:pPr>
                      <a:r>
                        <a:rPr lang="nl-NL" sz="1400" dirty="0">
                          <a:solidFill>
                            <a:schemeClr val="tx1"/>
                          </a:solidFill>
                          <a:effectLst/>
                          <a:latin typeface="Segoe UI" panose="020B0502040204020203" pitchFamily="34" charset="0"/>
                          <a:cs typeface="Segoe UI" panose="020B0502040204020203" pitchFamily="34" charset="0"/>
                        </a:rPr>
                        <a:t>Educatie &amp; Ontwikkeling</a:t>
                      </a:r>
                      <a:endParaRPr lang="nl-NL" sz="1100"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oFill/>
                  </a:tcPr>
                </a:tc>
                <a:extLst>
                  <a:ext uri="{0D108BD9-81ED-4DB2-BD59-A6C34878D82A}">
                    <a16:rowId xmlns:a16="http://schemas.microsoft.com/office/drawing/2014/main" val="3142530126"/>
                  </a:ext>
                </a:extLst>
              </a:tr>
              <a:tr h="576289">
                <a:tc>
                  <a:txBody>
                    <a:bodyPr/>
                    <a:lstStyle/>
                    <a:p>
                      <a:pPr>
                        <a:spcAft>
                          <a:spcPts val="0"/>
                        </a:spcAft>
                      </a:pPr>
                      <a:r>
                        <a:rPr lang="nl-NL" sz="1400" i="1" dirty="0">
                          <a:solidFill>
                            <a:schemeClr val="tx1"/>
                          </a:solidFill>
                          <a:effectLst/>
                          <a:latin typeface="Segoe UI" panose="020B0502040204020203" pitchFamily="34" charset="0"/>
                          <a:cs typeface="Segoe UI" panose="020B0502040204020203" pitchFamily="34" charset="0"/>
                        </a:rPr>
                        <a:t>Vacature</a:t>
                      </a:r>
                      <a:endParaRPr lang="nl-NL" sz="1100" i="1" dirty="0">
                        <a:solidFill>
                          <a:schemeClr val="tx1"/>
                        </a:solidFill>
                        <a:effectLst/>
                        <a:latin typeface="Segoe UI" panose="020B0502040204020203" pitchFamily="34" charset="0"/>
                        <a:cs typeface="Segoe UI" panose="020B0502040204020203" pitchFamily="34" charset="0"/>
                      </a:endParaRPr>
                    </a:p>
                    <a:p>
                      <a:pPr>
                        <a:spcAft>
                          <a:spcPts val="0"/>
                        </a:spcAft>
                      </a:pPr>
                      <a:r>
                        <a:rPr lang="nl-NL" sz="1400" i="1" dirty="0">
                          <a:solidFill>
                            <a:schemeClr val="tx1"/>
                          </a:solidFill>
                          <a:effectLst/>
                          <a:latin typeface="Segoe UI" panose="020B0502040204020203" pitchFamily="34" charset="0"/>
                          <a:cs typeface="Segoe UI" panose="020B0502040204020203" pitchFamily="34" charset="0"/>
                        </a:rPr>
                        <a:t> </a:t>
                      </a:r>
                      <a:endParaRPr lang="nl-NL" sz="1100" i="1"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noFill/>
                  </a:tcPr>
                </a:tc>
                <a:tc>
                  <a:txBody>
                    <a:bodyPr/>
                    <a:lstStyle/>
                    <a:p>
                      <a:pPr>
                        <a:spcAft>
                          <a:spcPts val="0"/>
                        </a:spcAft>
                      </a:pPr>
                      <a:r>
                        <a:rPr lang="nl-NL" sz="1400" i="1">
                          <a:solidFill>
                            <a:schemeClr val="tx1"/>
                          </a:solidFill>
                          <a:effectLst/>
                          <a:latin typeface="Segoe UI" panose="020B0502040204020203" pitchFamily="34" charset="0"/>
                          <a:cs typeface="Segoe UI" panose="020B0502040204020203" pitchFamily="34" charset="0"/>
                        </a:rPr>
                        <a:t>Marketing</a:t>
                      </a:r>
                      <a:endParaRPr lang="nl-NL" sz="1100" i="1"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oFill/>
                  </a:tcPr>
                </a:tc>
                <a:extLst>
                  <a:ext uri="{0D108BD9-81ED-4DB2-BD59-A6C34878D82A}">
                    <a16:rowId xmlns:a16="http://schemas.microsoft.com/office/drawing/2014/main" val="3950860522"/>
                  </a:ext>
                </a:extLst>
              </a:tr>
            </a:tbl>
          </a:graphicData>
        </a:graphic>
      </p:graphicFrame>
    </p:spTree>
    <p:extLst>
      <p:ext uri="{BB962C8B-B14F-4D97-AF65-F5344CB8AC3E}">
        <p14:creationId xmlns:p14="http://schemas.microsoft.com/office/powerpoint/2010/main" val="12207002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142">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ight Triangle 144">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Rectangle 146">
            <a:extLst>
              <a:ext uri="{FF2B5EF4-FFF2-40B4-BE49-F238E27FC236}">
                <a16:creationId xmlns:a16="http://schemas.microsoft.com/office/drawing/2014/main" id="{C37E9D4B-7BFA-4D10-B666-547BAC4994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4" name="Picture 10">
            <a:extLst>
              <a:ext uri="{FF2B5EF4-FFF2-40B4-BE49-F238E27FC236}">
                <a16:creationId xmlns:a16="http://schemas.microsoft.com/office/drawing/2014/main" id="{073B5DAF-B58D-4BAD-8AE7-D8F44E99738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62164" y="1064818"/>
            <a:ext cx="6249052" cy="46867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Marthe Tholen">
            <a:extLst>
              <a:ext uri="{FF2B5EF4-FFF2-40B4-BE49-F238E27FC236}">
                <a16:creationId xmlns:a16="http://schemas.microsoft.com/office/drawing/2014/main" id="{B82FB9DE-F775-45FF-AE06-4BD241C1C6E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531606" y="955623"/>
            <a:ext cx="3217333" cy="3217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2239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ight Triangle 5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1289304" y="3220872"/>
            <a:ext cx="8921672" cy="1921433"/>
          </a:xfrm>
        </p:spPr>
        <p:txBody>
          <a:bodyPr vert="horz" lIns="91440" tIns="45720" rIns="91440" bIns="45720" rtlCol="0" anchor="b">
            <a:normAutofit/>
          </a:bodyPr>
          <a:lstStyle/>
          <a:p>
            <a:r>
              <a:rPr lang="en-US" sz="8000">
                <a:latin typeface="+mj-lt"/>
                <a:cs typeface="+mj-cs"/>
              </a:rPr>
              <a:t>7c Events</a:t>
            </a:r>
          </a:p>
        </p:txBody>
      </p:sp>
      <p:pic>
        <p:nvPicPr>
          <p:cNvPr id="16" name="Afbeelding 15" descr="Afbeelding met spel, tekening&#10;&#10;Automatisch gegenereerde beschrijving">
            <a:extLst>
              <a:ext uri="{FF2B5EF4-FFF2-40B4-BE49-F238E27FC236}">
                <a16:creationId xmlns:a16="http://schemas.microsoft.com/office/drawing/2014/main" id="{88373E51-AFB8-49D5-9751-73E9752D1F09}"/>
              </a:ext>
            </a:extLst>
          </p:cNvPr>
          <p:cNvPicPr>
            <a:picLocks noChangeAspect="1"/>
          </p:cNvPicPr>
          <p:nvPr/>
        </p:nvPicPr>
        <p:blipFill>
          <a:blip r:embed="rId3"/>
          <a:stretch>
            <a:fillRect/>
          </a:stretch>
        </p:blipFill>
        <p:spPr>
          <a:xfrm>
            <a:off x="4708747" y="1307508"/>
            <a:ext cx="2988531" cy="1427023"/>
          </a:xfrm>
          <a:prstGeom prst="rect">
            <a:avLst/>
          </a:prstGeom>
        </p:spPr>
      </p:pic>
      <p:pic>
        <p:nvPicPr>
          <p:cNvPr id="14" name="Afbeelding 13" descr="Afbeelding met teken&#10;&#10;Automatisch gegenereerde beschrijving">
            <a:extLst>
              <a:ext uri="{FF2B5EF4-FFF2-40B4-BE49-F238E27FC236}">
                <a16:creationId xmlns:a16="http://schemas.microsoft.com/office/drawing/2014/main" id="{E092A17D-A2E2-47AB-B443-971CE90BC9DD}"/>
              </a:ext>
            </a:extLst>
          </p:cNvPr>
          <p:cNvPicPr>
            <a:picLocks noChangeAspect="1"/>
          </p:cNvPicPr>
          <p:nvPr/>
        </p:nvPicPr>
        <p:blipFill>
          <a:blip r:embed="rId4"/>
          <a:stretch>
            <a:fillRect/>
          </a:stretch>
        </p:blipFill>
        <p:spPr>
          <a:xfrm>
            <a:off x="1289304" y="1557127"/>
            <a:ext cx="2992864" cy="927787"/>
          </a:xfrm>
          <a:prstGeom prst="rect">
            <a:avLst/>
          </a:prstGeom>
        </p:spPr>
      </p:pic>
      <p:pic>
        <p:nvPicPr>
          <p:cNvPr id="18" name="Afbeelding 17" descr="Afbeelding met tekening&#10;&#10;Automatisch gegenereerde beschrijving">
            <a:extLst>
              <a:ext uri="{FF2B5EF4-FFF2-40B4-BE49-F238E27FC236}">
                <a16:creationId xmlns:a16="http://schemas.microsoft.com/office/drawing/2014/main" id="{553AFB53-344F-412D-8077-7F0CE5CC1B6C}"/>
              </a:ext>
            </a:extLst>
          </p:cNvPr>
          <p:cNvPicPr>
            <a:picLocks noChangeAspect="1"/>
          </p:cNvPicPr>
          <p:nvPr/>
        </p:nvPicPr>
        <p:blipFill>
          <a:blip r:embed="rId5"/>
          <a:stretch>
            <a:fillRect/>
          </a:stretch>
        </p:blipFill>
        <p:spPr>
          <a:xfrm>
            <a:off x="7909834" y="1790896"/>
            <a:ext cx="2992866" cy="628501"/>
          </a:xfrm>
          <a:prstGeom prst="rect">
            <a:avLst/>
          </a:prstGeom>
        </p:spPr>
      </p:pic>
    </p:spTree>
    <p:extLst>
      <p:ext uri="{BB962C8B-B14F-4D97-AF65-F5344CB8AC3E}">
        <p14:creationId xmlns:p14="http://schemas.microsoft.com/office/powerpoint/2010/main" val="1864983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3">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15">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17">
            <a:extLst>
              <a:ext uri="{FF2B5EF4-FFF2-40B4-BE49-F238E27FC236}">
                <a16:creationId xmlns:a16="http://schemas.microsoft.com/office/drawing/2014/main" id="{C37E9D4B-7BFA-4D10-B666-547BAC4994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kstvak 9">
            <a:extLst>
              <a:ext uri="{FF2B5EF4-FFF2-40B4-BE49-F238E27FC236}">
                <a16:creationId xmlns:a16="http://schemas.microsoft.com/office/drawing/2014/main" id="{10A87C7D-11C4-496A-B6BA-5F1BBE90CE87}"/>
              </a:ext>
            </a:extLst>
          </p:cNvPr>
          <p:cNvSpPr txBox="1"/>
          <p:nvPr/>
        </p:nvSpPr>
        <p:spPr>
          <a:xfrm>
            <a:off x="8144984" y="1734445"/>
            <a:ext cx="2805255" cy="1692771"/>
          </a:xfrm>
          <a:prstGeom prst="rect">
            <a:avLst/>
          </a:prstGeom>
          <a:noFill/>
        </p:spPr>
        <p:txBody>
          <a:bodyPr wrap="none" rtlCol="0">
            <a:spAutoFit/>
          </a:bodyPr>
          <a:lstStyle/>
          <a:p>
            <a:pPr algn="ctr"/>
            <a:r>
              <a:rPr lang="nl-NL" sz="5200" dirty="0">
                <a:latin typeface="Segoe UI" panose="020B0502040204020203" pitchFamily="34" charset="0"/>
                <a:cs typeface="Segoe UI" panose="020B0502040204020203" pitchFamily="34" charset="0"/>
              </a:rPr>
              <a:t>KNVI</a:t>
            </a:r>
          </a:p>
          <a:p>
            <a:pPr algn="ctr"/>
            <a:r>
              <a:rPr lang="nl-NL" sz="5200" dirty="0" err="1">
                <a:latin typeface="Segoe UI" panose="020B0502040204020203" pitchFamily="34" charset="0"/>
                <a:cs typeface="Segoe UI" panose="020B0502040204020203" pitchFamily="34" charset="0"/>
              </a:rPr>
              <a:t>webinars</a:t>
            </a:r>
            <a:endParaRPr lang="nl-NL" sz="5200" dirty="0">
              <a:latin typeface="Segoe UI" panose="020B0502040204020203" pitchFamily="34" charset="0"/>
              <a:cs typeface="Segoe UI" panose="020B0502040204020203" pitchFamily="34" charset="0"/>
            </a:endParaRPr>
          </a:p>
        </p:txBody>
      </p:sp>
      <p:pic>
        <p:nvPicPr>
          <p:cNvPr id="23" name="Afbeelding 22" descr="Afbeelding met elektronica, monitor, scherm, schermafbeelding&#10;&#10;Automatisch gegenereerde beschrijving">
            <a:extLst>
              <a:ext uri="{FF2B5EF4-FFF2-40B4-BE49-F238E27FC236}">
                <a16:creationId xmlns:a16="http://schemas.microsoft.com/office/drawing/2014/main" id="{32F7D760-1212-4048-8FBD-06DDBE570767}"/>
              </a:ext>
            </a:extLst>
          </p:cNvPr>
          <p:cNvPicPr>
            <a:picLocks noChangeAspect="1"/>
          </p:cNvPicPr>
          <p:nvPr/>
        </p:nvPicPr>
        <p:blipFill>
          <a:blip r:embed="rId3"/>
          <a:stretch>
            <a:fillRect/>
          </a:stretch>
        </p:blipFill>
        <p:spPr>
          <a:xfrm>
            <a:off x="1529945" y="777019"/>
            <a:ext cx="5969866" cy="5071579"/>
          </a:xfrm>
          <a:prstGeom prst="rect">
            <a:avLst/>
          </a:prstGeom>
        </p:spPr>
      </p:pic>
    </p:spTree>
    <p:extLst>
      <p:ext uri="{BB962C8B-B14F-4D97-AF65-F5344CB8AC3E}">
        <p14:creationId xmlns:p14="http://schemas.microsoft.com/office/powerpoint/2010/main" val="19216567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9112" y="286439"/>
            <a:ext cx="9161447" cy="963976"/>
          </a:xfrm>
        </p:spPr>
        <p:txBody>
          <a:bodyPr>
            <a:normAutofit/>
          </a:bodyPr>
          <a:lstStyle/>
          <a:p>
            <a:r>
              <a:rPr lang="nl-NL" dirty="0">
                <a:latin typeface="Segoe UI" panose="020B0502040204020203" pitchFamily="34" charset="0"/>
                <a:cs typeface="Segoe UI" panose="020B0502040204020203" pitchFamily="34" charset="0"/>
              </a:rPr>
              <a:t>7d Update website</a:t>
            </a:r>
          </a:p>
        </p:txBody>
      </p:sp>
      <p:pic>
        <p:nvPicPr>
          <p:cNvPr id="12" name="Afbeelding 11" descr="Afbeelding met elektronica, computer, scherm, monitor&#10;&#10;Automatisch gegenereerde beschrijving">
            <a:extLst>
              <a:ext uri="{FF2B5EF4-FFF2-40B4-BE49-F238E27FC236}">
                <a16:creationId xmlns:a16="http://schemas.microsoft.com/office/drawing/2014/main" id="{D2E8FA3C-06EA-4A00-8248-87871784C9D6}"/>
              </a:ext>
            </a:extLst>
          </p:cNvPr>
          <p:cNvPicPr>
            <a:picLocks noChangeAspect="1"/>
          </p:cNvPicPr>
          <p:nvPr/>
        </p:nvPicPr>
        <p:blipFill>
          <a:blip r:embed="rId3"/>
          <a:stretch>
            <a:fillRect/>
          </a:stretch>
        </p:blipFill>
        <p:spPr>
          <a:xfrm>
            <a:off x="2546604" y="1250415"/>
            <a:ext cx="5856732" cy="5005377"/>
          </a:xfrm>
          <a:prstGeom prst="rect">
            <a:avLst/>
          </a:prstGeom>
        </p:spPr>
      </p:pic>
      <p:sp>
        <p:nvSpPr>
          <p:cNvPr id="8" name="Tekstvak 7">
            <a:extLst>
              <a:ext uri="{FF2B5EF4-FFF2-40B4-BE49-F238E27FC236}">
                <a16:creationId xmlns:a16="http://schemas.microsoft.com/office/drawing/2014/main" id="{68BCA7C6-5A37-4CDB-B3B1-7D68B05D05E8}"/>
              </a:ext>
            </a:extLst>
          </p:cNvPr>
          <p:cNvSpPr txBox="1"/>
          <p:nvPr/>
        </p:nvSpPr>
        <p:spPr>
          <a:xfrm>
            <a:off x="2857500" y="1712554"/>
            <a:ext cx="5234940" cy="2323713"/>
          </a:xfrm>
          <a:prstGeom prst="rect">
            <a:avLst/>
          </a:prstGeom>
          <a:noFill/>
        </p:spPr>
        <p:txBody>
          <a:bodyPr wrap="square" rtlCol="0">
            <a:spAutoFit/>
          </a:bodyPr>
          <a:lstStyle/>
          <a:p>
            <a:r>
              <a:rPr lang="nl-NL" sz="2900" b="1" dirty="0">
                <a:latin typeface="Segoe UI" panose="020B0502040204020203" pitchFamily="34" charset="0"/>
                <a:cs typeface="Segoe UI" panose="020B0502040204020203" pitchFamily="34" charset="0"/>
              </a:rPr>
              <a:t>Uitgangspunten</a:t>
            </a:r>
          </a:p>
          <a:p>
            <a:endParaRPr lang="nl-NL" sz="2900" b="1" dirty="0">
              <a:latin typeface="Segoe UI" panose="020B0502040204020203" pitchFamily="34" charset="0"/>
              <a:cs typeface="Segoe UI" panose="020B0502040204020203" pitchFamily="34" charset="0"/>
            </a:endParaRPr>
          </a:p>
          <a:p>
            <a:pPr marL="457200" indent="-457200">
              <a:buFont typeface="Arial" panose="020B0604020202020204" pitchFamily="34" charset="0"/>
              <a:buChar char="•"/>
            </a:pPr>
            <a:r>
              <a:rPr lang="nl-NL" sz="2900" dirty="0">
                <a:latin typeface="Segoe UI" panose="020B0502040204020203" pitchFamily="34" charset="0"/>
                <a:cs typeface="Segoe UI" panose="020B0502040204020203" pitchFamily="34" charset="0"/>
              </a:rPr>
              <a:t>lidmaatschap aantrekkelijker </a:t>
            </a:r>
          </a:p>
          <a:p>
            <a:pPr marL="457200" indent="-457200">
              <a:buFont typeface="Arial" panose="020B0604020202020204" pitchFamily="34" charset="0"/>
              <a:buChar char="•"/>
            </a:pPr>
            <a:r>
              <a:rPr lang="nl-NL" sz="2900" dirty="0">
                <a:latin typeface="Segoe UI" panose="020B0502040204020203" pitchFamily="34" charset="0"/>
                <a:cs typeface="Segoe UI" panose="020B0502040204020203" pitchFamily="34" charset="0"/>
              </a:rPr>
              <a:t>nieuwe verdienmodellen</a:t>
            </a:r>
          </a:p>
          <a:p>
            <a:pPr marL="457200" indent="-457200">
              <a:buFont typeface="Arial" panose="020B0604020202020204" pitchFamily="34" charset="0"/>
              <a:buChar char="•"/>
            </a:pPr>
            <a:r>
              <a:rPr lang="nl-NL" sz="2900" dirty="0">
                <a:latin typeface="Segoe UI" panose="020B0502040204020203" pitchFamily="34" charset="0"/>
                <a:cs typeface="Segoe UI" panose="020B0502040204020203" pitchFamily="34" charset="0"/>
              </a:rPr>
              <a:t>Efficiency en gemak</a:t>
            </a:r>
          </a:p>
        </p:txBody>
      </p:sp>
    </p:spTree>
    <p:extLst>
      <p:ext uri="{BB962C8B-B14F-4D97-AF65-F5344CB8AC3E}">
        <p14:creationId xmlns:p14="http://schemas.microsoft.com/office/powerpoint/2010/main" val="23226786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Afbeelding 6" descr="Afbeelding met schermafbeelding&#10;&#10;Automatisch gegenereerde beschrijving">
            <a:extLst>
              <a:ext uri="{FF2B5EF4-FFF2-40B4-BE49-F238E27FC236}">
                <a16:creationId xmlns:a16="http://schemas.microsoft.com/office/drawing/2014/main" id="{341F771B-77C0-4008-B915-A94FE1FE109E}"/>
              </a:ext>
            </a:extLst>
          </p:cNvPr>
          <p:cNvPicPr>
            <a:picLocks noChangeAspect="1"/>
          </p:cNvPicPr>
          <p:nvPr/>
        </p:nvPicPr>
        <p:blipFill rotWithShape="1">
          <a:blip r:embed="rId3"/>
          <a:srcRect r="1985"/>
          <a:stretch/>
        </p:blipFill>
        <p:spPr>
          <a:xfrm>
            <a:off x="5101771" y="10"/>
            <a:ext cx="7094361" cy="6857989"/>
          </a:xfrm>
          <a:prstGeom prst="rect">
            <a:avLst/>
          </a:prstGeom>
        </p:spPr>
      </p:pic>
      <p:sp>
        <p:nvSpPr>
          <p:cNvPr id="47" name="Rectangle 46">
            <a:extLst>
              <a:ext uri="{FF2B5EF4-FFF2-40B4-BE49-F238E27FC236}">
                <a16:creationId xmlns:a16="http://schemas.microsoft.com/office/drawing/2014/main" id="{A34066D6-1B59-4642-A86D-39464CEE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527208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Arc 48">
            <a:extLst>
              <a:ext uri="{FF2B5EF4-FFF2-40B4-BE49-F238E27FC236}">
                <a16:creationId xmlns:a16="http://schemas.microsoft.com/office/drawing/2014/main" id="{18E928D9-3091-4385-B979-265D55AD02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03011">
            <a:off x="1718653" y="70086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itel 1">
            <a:extLst>
              <a:ext uri="{FF2B5EF4-FFF2-40B4-BE49-F238E27FC236}">
                <a16:creationId xmlns:a16="http://schemas.microsoft.com/office/drawing/2014/main" id="{83372AF5-9CE8-40BA-BF53-150BA2CDC1E1}"/>
              </a:ext>
            </a:extLst>
          </p:cNvPr>
          <p:cNvSpPr>
            <a:spLocks noGrp="1"/>
          </p:cNvSpPr>
          <p:nvPr>
            <p:ph type="title"/>
          </p:nvPr>
        </p:nvSpPr>
        <p:spPr>
          <a:xfrm>
            <a:off x="415723" y="1138329"/>
            <a:ext cx="4092525" cy="2798604"/>
          </a:xfrm>
        </p:spPr>
        <p:txBody>
          <a:bodyPr vert="horz" lIns="91440" tIns="45720" rIns="91440" bIns="45720" rtlCol="0" anchor="b">
            <a:normAutofit/>
          </a:bodyPr>
          <a:lstStyle/>
          <a:p>
            <a:pPr algn="ctr"/>
            <a:r>
              <a:rPr lang="en-US" sz="4200" dirty="0">
                <a:solidFill>
                  <a:srgbClr val="FFFFFF"/>
                </a:solidFill>
                <a:latin typeface="Segoe UI" panose="020B0502040204020203" pitchFamily="34" charset="0"/>
                <a:cs typeface="Segoe UI" panose="020B0502040204020203" pitchFamily="34" charset="0"/>
              </a:rPr>
              <a:t>(</a:t>
            </a:r>
            <a:r>
              <a:rPr lang="en-US" sz="4200" dirty="0" err="1">
                <a:solidFill>
                  <a:srgbClr val="FFFFFF"/>
                </a:solidFill>
                <a:latin typeface="Segoe UI" panose="020B0502040204020203" pitchFamily="34" charset="0"/>
                <a:cs typeface="Segoe UI" panose="020B0502040204020203" pitchFamily="34" charset="0"/>
              </a:rPr>
              <a:t>eenvoudig</a:t>
            </a:r>
            <a:r>
              <a:rPr lang="en-US" sz="4200" dirty="0">
                <a:solidFill>
                  <a:srgbClr val="FFFFFF"/>
                </a:solidFill>
                <a:latin typeface="Segoe UI" panose="020B0502040204020203" pitchFamily="34" charset="0"/>
                <a:cs typeface="Segoe UI" panose="020B0502040204020203" pitchFamily="34" charset="0"/>
              </a:rPr>
              <a:t>) </a:t>
            </a:r>
            <a:r>
              <a:rPr lang="en-US" sz="4200" dirty="0" err="1">
                <a:solidFill>
                  <a:srgbClr val="FFFFFF"/>
                </a:solidFill>
                <a:latin typeface="Segoe UI" panose="020B0502040204020203" pitchFamily="34" charset="0"/>
                <a:cs typeface="Segoe UI" panose="020B0502040204020203" pitchFamily="34" charset="0"/>
              </a:rPr>
              <a:t>betalen</a:t>
            </a:r>
            <a:r>
              <a:rPr lang="en-US" sz="4200" dirty="0">
                <a:solidFill>
                  <a:srgbClr val="FFFFFF"/>
                </a:solidFill>
                <a:latin typeface="Segoe UI" panose="020B0502040204020203" pitchFamily="34" charset="0"/>
                <a:cs typeface="Segoe UI" panose="020B0502040204020203" pitchFamily="34" charset="0"/>
              </a:rPr>
              <a:t> </a:t>
            </a:r>
            <a:r>
              <a:rPr lang="en-US" sz="4200" dirty="0" err="1">
                <a:solidFill>
                  <a:srgbClr val="FFFFFF"/>
                </a:solidFill>
                <a:latin typeface="Segoe UI" panose="020B0502040204020203" pitchFamily="34" charset="0"/>
                <a:cs typeface="Segoe UI" panose="020B0502040204020203" pitchFamily="34" charset="0"/>
              </a:rPr>
              <a:t>voor</a:t>
            </a:r>
            <a:r>
              <a:rPr lang="en-US" sz="4200" dirty="0">
                <a:solidFill>
                  <a:srgbClr val="FFFFFF"/>
                </a:solidFill>
                <a:latin typeface="Segoe UI" panose="020B0502040204020203" pitchFamily="34" charset="0"/>
                <a:cs typeface="Segoe UI" panose="020B0502040204020203" pitchFamily="34" charset="0"/>
              </a:rPr>
              <a:t> events</a:t>
            </a:r>
          </a:p>
        </p:txBody>
      </p:sp>
      <p:sp>
        <p:nvSpPr>
          <p:cNvPr id="51" name="Oval 50">
            <a:extLst>
              <a:ext uri="{FF2B5EF4-FFF2-40B4-BE49-F238E27FC236}">
                <a16:creationId xmlns:a16="http://schemas.microsoft.com/office/drawing/2014/main" id="{7D602432-D774-4CF5-94E8-7D52D0105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1186" y="4626633"/>
            <a:ext cx="491961" cy="4919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CBF9EBB4-5078-47B2-AAA0-DF4A88D81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27932" y="5011563"/>
            <a:ext cx="731558" cy="731558"/>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11857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Afbeelding 9" descr="Afbeelding met schermafbeelding&#10;&#10;Automatisch gegenereerde beschrijving">
            <a:extLst>
              <a:ext uri="{FF2B5EF4-FFF2-40B4-BE49-F238E27FC236}">
                <a16:creationId xmlns:a16="http://schemas.microsoft.com/office/drawing/2014/main" id="{674F49D7-67F3-472D-AEF2-CEE249A0EB04}"/>
              </a:ext>
            </a:extLst>
          </p:cNvPr>
          <p:cNvPicPr>
            <a:picLocks noChangeAspect="1"/>
          </p:cNvPicPr>
          <p:nvPr/>
        </p:nvPicPr>
        <p:blipFill rotWithShape="1">
          <a:blip r:embed="rId3"/>
          <a:srcRect r="3792" b="-2"/>
          <a:stretch/>
        </p:blipFill>
        <p:spPr>
          <a:xfrm>
            <a:off x="5101771" y="10"/>
            <a:ext cx="7094361" cy="6857989"/>
          </a:xfrm>
          <a:prstGeom prst="rect">
            <a:avLst/>
          </a:prstGeom>
        </p:spPr>
      </p:pic>
      <p:sp>
        <p:nvSpPr>
          <p:cNvPr id="51" name="Rectangle 50">
            <a:extLst>
              <a:ext uri="{FF2B5EF4-FFF2-40B4-BE49-F238E27FC236}">
                <a16:creationId xmlns:a16="http://schemas.microsoft.com/office/drawing/2014/main" id="{A34066D6-1B59-4642-A86D-39464CEE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527208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Arc 52">
            <a:extLst>
              <a:ext uri="{FF2B5EF4-FFF2-40B4-BE49-F238E27FC236}">
                <a16:creationId xmlns:a16="http://schemas.microsoft.com/office/drawing/2014/main" id="{18E928D9-3091-4385-B979-265D55AD02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03011">
            <a:off x="1718653" y="70086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itel 1">
            <a:extLst>
              <a:ext uri="{FF2B5EF4-FFF2-40B4-BE49-F238E27FC236}">
                <a16:creationId xmlns:a16="http://schemas.microsoft.com/office/drawing/2014/main" id="{83372AF5-9CE8-40BA-BF53-150BA2CDC1E1}"/>
              </a:ext>
            </a:extLst>
          </p:cNvPr>
          <p:cNvSpPr>
            <a:spLocks noGrp="1"/>
          </p:cNvSpPr>
          <p:nvPr>
            <p:ph type="title"/>
          </p:nvPr>
        </p:nvSpPr>
        <p:spPr>
          <a:xfrm>
            <a:off x="504623" y="2641592"/>
            <a:ext cx="4092525" cy="965213"/>
          </a:xfrm>
        </p:spPr>
        <p:txBody>
          <a:bodyPr vert="horz" lIns="91440" tIns="45720" rIns="91440" bIns="45720" rtlCol="0" anchor="b">
            <a:normAutofit/>
          </a:bodyPr>
          <a:lstStyle/>
          <a:p>
            <a:pPr algn="ctr"/>
            <a:r>
              <a:rPr lang="en-US" sz="4200" dirty="0">
                <a:solidFill>
                  <a:srgbClr val="FFFFFF"/>
                </a:solidFill>
                <a:latin typeface="Segoe UI" panose="020B0502040204020203" pitchFamily="34" charset="0"/>
                <a:cs typeface="Segoe UI" panose="020B0502040204020203" pitchFamily="34" charset="0"/>
              </a:rPr>
              <a:t>knvi.nl/</a:t>
            </a:r>
            <a:r>
              <a:rPr lang="en-US" sz="4200" dirty="0" err="1">
                <a:solidFill>
                  <a:srgbClr val="FFFFFF"/>
                </a:solidFill>
                <a:latin typeface="Segoe UI" panose="020B0502040204020203" pitchFamily="34" charset="0"/>
                <a:cs typeface="Segoe UI" panose="020B0502040204020203" pitchFamily="34" charset="0"/>
              </a:rPr>
              <a:t>vacatures</a:t>
            </a:r>
            <a:endParaRPr lang="en-US" sz="4200" dirty="0">
              <a:solidFill>
                <a:srgbClr val="FFFFFF"/>
              </a:solidFill>
              <a:latin typeface="Segoe UI" panose="020B0502040204020203" pitchFamily="34" charset="0"/>
              <a:cs typeface="Segoe UI" panose="020B0502040204020203" pitchFamily="34" charset="0"/>
            </a:endParaRPr>
          </a:p>
        </p:txBody>
      </p:sp>
      <p:sp>
        <p:nvSpPr>
          <p:cNvPr id="59" name="Oval 54">
            <a:extLst>
              <a:ext uri="{FF2B5EF4-FFF2-40B4-BE49-F238E27FC236}">
                <a16:creationId xmlns:a16="http://schemas.microsoft.com/office/drawing/2014/main" id="{7D602432-D774-4CF5-94E8-7D52D0105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1186" y="4626633"/>
            <a:ext cx="491961" cy="4919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7" name="Rectangle 56">
            <a:extLst>
              <a:ext uri="{FF2B5EF4-FFF2-40B4-BE49-F238E27FC236}">
                <a16:creationId xmlns:a16="http://schemas.microsoft.com/office/drawing/2014/main" id="{CBF9EBB4-5078-47B2-AAA0-DF4A88D81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27932" y="5011563"/>
            <a:ext cx="731558" cy="731558"/>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6770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41523" y="822835"/>
            <a:ext cx="9342380" cy="1012526"/>
          </a:xfrm>
        </p:spPr>
        <p:txBody>
          <a:bodyPr/>
          <a:lstStyle/>
          <a:p>
            <a:r>
              <a:rPr lang="nl-NL" dirty="0">
                <a:latin typeface="Segoe UI" panose="020B0502040204020203" pitchFamily="34" charset="0"/>
                <a:cs typeface="Segoe UI" panose="020B0502040204020203" pitchFamily="34" charset="0"/>
              </a:rPr>
              <a:t>4. Secretarieel jaarverslag 2019</a:t>
            </a:r>
          </a:p>
        </p:txBody>
      </p:sp>
      <p:sp>
        <p:nvSpPr>
          <p:cNvPr id="6" name="Titel 2"/>
          <p:cNvSpPr txBox="1">
            <a:spLocks/>
          </p:cNvSpPr>
          <p:nvPr/>
        </p:nvSpPr>
        <p:spPr>
          <a:xfrm>
            <a:off x="727603" y="2915795"/>
            <a:ext cx="9342380" cy="101252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baseline="0">
                <a:solidFill>
                  <a:schemeClr val="bg1"/>
                </a:solidFill>
                <a:latin typeface="Calibri" panose="020F0502020204030204" pitchFamily="34" charset="0"/>
                <a:ea typeface="+mj-ea"/>
                <a:cs typeface="Calibri" panose="020F0502020204030204" pitchFamily="34" charset="0"/>
              </a:defRPr>
            </a:lvl1pPr>
          </a:lstStyle>
          <a:p>
            <a:pPr marL="457200" indent="-457200">
              <a:buFont typeface="Arial" panose="020B0604020202020204" pitchFamily="34" charset="0"/>
              <a:buChar char="•"/>
            </a:pPr>
            <a:r>
              <a:rPr lang="nl-NL" sz="2800" dirty="0">
                <a:latin typeface="Segoe UI" panose="020B0502040204020203" pitchFamily="34" charset="0"/>
                <a:cs typeface="Segoe UI" panose="020B0502040204020203" pitchFamily="34" charset="0"/>
              </a:rPr>
              <a:t>Ledenaantallen</a:t>
            </a:r>
          </a:p>
          <a:p>
            <a:pPr marL="457200" indent="-457200">
              <a:buFont typeface="Arial" panose="020B0604020202020204" pitchFamily="34" charset="0"/>
              <a:buChar char="•"/>
            </a:pPr>
            <a:r>
              <a:rPr lang="nl-NL" sz="2800" dirty="0">
                <a:latin typeface="Segoe UI" panose="020B0502040204020203" pitchFamily="34" charset="0"/>
                <a:cs typeface="Segoe UI" panose="020B0502040204020203" pitchFamily="34" charset="0"/>
              </a:rPr>
              <a:t>Exit enquête</a:t>
            </a:r>
          </a:p>
          <a:p>
            <a:pPr marL="457200" indent="-457200">
              <a:buFont typeface="Arial" panose="020B0604020202020204" pitchFamily="34" charset="0"/>
              <a:buChar char="•"/>
            </a:pPr>
            <a:r>
              <a:rPr lang="nl-NL" sz="2800" dirty="0">
                <a:latin typeface="Segoe UI" panose="020B0502040204020203" pitchFamily="34" charset="0"/>
                <a:cs typeface="Segoe UI" panose="020B0502040204020203" pitchFamily="34" charset="0"/>
              </a:rPr>
              <a:t>Waardering verenigingsbureau</a:t>
            </a:r>
          </a:p>
        </p:txBody>
      </p:sp>
    </p:spTree>
    <p:extLst>
      <p:ext uri="{BB962C8B-B14F-4D97-AF65-F5344CB8AC3E}">
        <p14:creationId xmlns:p14="http://schemas.microsoft.com/office/powerpoint/2010/main" val="8409953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Afbeelding 7" descr="Afbeelding met schermafbeelding&#10;&#10;Automatisch gegenereerde beschrijving">
            <a:extLst>
              <a:ext uri="{FF2B5EF4-FFF2-40B4-BE49-F238E27FC236}">
                <a16:creationId xmlns:a16="http://schemas.microsoft.com/office/drawing/2014/main" id="{D3614CD8-38C8-4337-84B3-2F0976C1445A}"/>
              </a:ext>
            </a:extLst>
          </p:cNvPr>
          <p:cNvPicPr>
            <a:picLocks noChangeAspect="1"/>
          </p:cNvPicPr>
          <p:nvPr/>
        </p:nvPicPr>
        <p:blipFill>
          <a:blip r:embed="rId3"/>
          <a:stretch>
            <a:fillRect/>
          </a:stretch>
        </p:blipFill>
        <p:spPr>
          <a:xfrm>
            <a:off x="4972864" y="38096"/>
            <a:ext cx="7368193" cy="6857996"/>
          </a:xfrm>
          <a:prstGeom prst="rect">
            <a:avLst/>
          </a:prstGeom>
        </p:spPr>
      </p:pic>
      <p:sp>
        <p:nvSpPr>
          <p:cNvPr id="47" name="Rectangle 46">
            <a:extLst>
              <a:ext uri="{FF2B5EF4-FFF2-40B4-BE49-F238E27FC236}">
                <a16:creationId xmlns:a16="http://schemas.microsoft.com/office/drawing/2014/main" id="{A34066D6-1B59-4642-A86D-39464CEE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527208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Arc 48">
            <a:extLst>
              <a:ext uri="{FF2B5EF4-FFF2-40B4-BE49-F238E27FC236}">
                <a16:creationId xmlns:a16="http://schemas.microsoft.com/office/drawing/2014/main" id="{18E928D9-3091-4385-B979-265D55AD02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03011">
            <a:off x="1718653" y="70086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itel 1">
            <a:extLst>
              <a:ext uri="{FF2B5EF4-FFF2-40B4-BE49-F238E27FC236}">
                <a16:creationId xmlns:a16="http://schemas.microsoft.com/office/drawing/2014/main" id="{83372AF5-9CE8-40BA-BF53-150BA2CDC1E1}"/>
              </a:ext>
            </a:extLst>
          </p:cNvPr>
          <p:cNvSpPr>
            <a:spLocks noGrp="1"/>
          </p:cNvSpPr>
          <p:nvPr>
            <p:ph type="title"/>
          </p:nvPr>
        </p:nvSpPr>
        <p:spPr>
          <a:xfrm>
            <a:off x="219687" y="2379292"/>
            <a:ext cx="4753177" cy="1049706"/>
          </a:xfrm>
        </p:spPr>
        <p:txBody>
          <a:bodyPr vert="horz" lIns="91440" tIns="45720" rIns="91440" bIns="45720" rtlCol="0" anchor="b">
            <a:normAutofit/>
          </a:bodyPr>
          <a:lstStyle/>
          <a:p>
            <a:pPr algn="ctr"/>
            <a:r>
              <a:rPr lang="en-US" sz="4200" dirty="0">
                <a:solidFill>
                  <a:srgbClr val="FFFFFF"/>
                </a:solidFill>
                <a:latin typeface="Segoe UI" panose="020B0502040204020203" pitchFamily="34" charset="0"/>
                <a:cs typeface="Segoe UI" panose="020B0502040204020203" pitchFamily="34" charset="0"/>
              </a:rPr>
              <a:t>knvi.nl/pe-</a:t>
            </a:r>
            <a:r>
              <a:rPr lang="en-US" sz="4200" dirty="0" err="1">
                <a:solidFill>
                  <a:srgbClr val="FFFFFF"/>
                </a:solidFill>
                <a:latin typeface="Segoe UI" panose="020B0502040204020203" pitchFamily="34" charset="0"/>
                <a:cs typeface="Segoe UI" panose="020B0502040204020203" pitchFamily="34" charset="0"/>
              </a:rPr>
              <a:t>punten</a:t>
            </a:r>
            <a:endParaRPr lang="en-US" sz="4200" dirty="0">
              <a:solidFill>
                <a:srgbClr val="FFFFFF"/>
              </a:solidFill>
              <a:latin typeface="Segoe UI" panose="020B0502040204020203" pitchFamily="34" charset="0"/>
              <a:cs typeface="Segoe UI" panose="020B0502040204020203" pitchFamily="34" charset="0"/>
            </a:endParaRPr>
          </a:p>
        </p:txBody>
      </p:sp>
      <p:sp>
        <p:nvSpPr>
          <p:cNvPr id="51" name="Oval 50">
            <a:extLst>
              <a:ext uri="{FF2B5EF4-FFF2-40B4-BE49-F238E27FC236}">
                <a16:creationId xmlns:a16="http://schemas.microsoft.com/office/drawing/2014/main" id="{7D602432-D774-4CF5-94E8-7D52D0105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1186" y="4626633"/>
            <a:ext cx="491961" cy="4919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CBF9EBB4-5078-47B2-AAA0-DF4A88D81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27932" y="5011563"/>
            <a:ext cx="731558" cy="731558"/>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2947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6260" y="1896166"/>
            <a:ext cx="10515600" cy="1283698"/>
          </a:xfrm>
        </p:spPr>
        <p:txBody>
          <a:bodyPr/>
          <a:lstStyle/>
          <a:p>
            <a:pPr algn="l"/>
            <a:r>
              <a:rPr lang="nl-NL" dirty="0">
                <a:latin typeface="Segoe UI" panose="020B0502040204020203" pitchFamily="34" charset="0"/>
                <a:cs typeface="Segoe UI" panose="020B0502040204020203" pitchFamily="34" charset="0"/>
              </a:rPr>
              <a:t>8. Rondvraag</a:t>
            </a:r>
          </a:p>
        </p:txBody>
      </p:sp>
    </p:spTree>
    <p:extLst>
      <p:ext uri="{BB962C8B-B14F-4D97-AF65-F5344CB8AC3E}">
        <p14:creationId xmlns:p14="http://schemas.microsoft.com/office/powerpoint/2010/main" val="3823910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latin typeface="Segoe UI" panose="020B0502040204020203" pitchFamily="34" charset="0"/>
                <a:cs typeface="Segoe UI" panose="020B0502040204020203" pitchFamily="34" charset="0"/>
              </a:rPr>
              <a:t>Ledenaantallen 2019</a:t>
            </a:r>
          </a:p>
        </p:txBody>
      </p:sp>
      <p:graphicFrame>
        <p:nvGraphicFramePr>
          <p:cNvPr id="8" name="Tijdelijke aanduiding voor inhoud 7"/>
          <p:cNvGraphicFramePr>
            <a:graphicFrameLocks noGrp="1"/>
          </p:cNvGraphicFramePr>
          <p:nvPr>
            <p:ph idx="1"/>
            <p:extLst>
              <p:ext uri="{D42A27DB-BD31-4B8C-83A1-F6EECF244321}">
                <p14:modId xmlns:p14="http://schemas.microsoft.com/office/powerpoint/2010/main" val="451120398"/>
              </p:ext>
            </p:extLst>
          </p:nvPr>
        </p:nvGraphicFramePr>
        <p:xfrm>
          <a:off x="717867" y="1442385"/>
          <a:ext cx="9868853" cy="2681288"/>
        </p:xfrm>
        <a:graphic>
          <a:graphicData uri="http://schemas.openxmlformats.org/drawingml/2006/table">
            <a:tbl>
              <a:tblPr firstRow="1" firstCol="1" bandRow="1">
                <a:tableStyleId>{5C22544A-7EE6-4342-B048-85BDC9FD1C3A}</a:tableStyleId>
              </a:tblPr>
              <a:tblGrid>
                <a:gridCol w="2333943">
                  <a:extLst>
                    <a:ext uri="{9D8B030D-6E8A-4147-A177-3AD203B41FA5}">
                      <a16:colId xmlns:a16="http://schemas.microsoft.com/office/drawing/2014/main" val="1983877396"/>
                    </a:ext>
                  </a:extLst>
                </a:gridCol>
                <a:gridCol w="2743200">
                  <a:extLst>
                    <a:ext uri="{9D8B030D-6E8A-4147-A177-3AD203B41FA5}">
                      <a16:colId xmlns:a16="http://schemas.microsoft.com/office/drawing/2014/main" val="4163277957"/>
                    </a:ext>
                  </a:extLst>
                </a:gridCol>
                <a:gridCol w="2681797">
                  <a:extLst>
                    <a:ext uri="{9D8B030D-6E8A-4147-A177-3AD203B41FA5}">
                      <a16:colId xmlns:a16="http://schemas.microsoft.com/office/drawing/2014/main" val="3760028607"/>
                    </a:ext>
                  </a:extLst>
                </a:gridCol>
                <a:gridCol w="1593023">
                  <a:extLst>
                    <a:ext uri="{9D8B030D-6E8A-4147-A177-3AD203B41FA5}">
                      <a16:colId xmlns:a16="http://schemas.microsoft.com/office/drawing/2014/main" val="1839513111"/>
                    </a:ext>
                  </a:extLst>
                </a:gridCol>
                <a:gridCol w="516890">
                  <a:extLst>
                    <a:ext uri="{9D8B030D-6E8A-4147-A177-3AD203B41FA5}">
                      <a16:colId xmlns:a16="http://schemas.microsoft.com/office/drawing/2014/main" val="710384486"/>
                    </a:ext>
                  </a:extLst>
                </a:gridCol>
              </a:tblGrid>
              <a:tr h="1035368">
                <a:tc>
                  <a:txBody>
                    <a:bodyPr/>
                    <a:lstStyle/>
                    <a:p>
                      <a:pPr algn="l">
                        <a:spcAft>
                          <a:spcPts val="0"/>
                        </a:spcAft>
                      </a:pPr>
                      <a:r>
                        <a:rPr lang="nl-NL" sz="1800" dirty="0">
                          <a:solidFill>
                            <a:schemeClr val="tx1"/>
                          </a:solidFill>
                          <a:effectLst/>
                          <a:latin typeface="Segoe UI" panose="020B0502040204020203" pitchFamily="34" charset="0"/>
                          <a:cs typeface="Segoe UI" panose="020B0502040204020203" pitchFamily="34" charset="0"/>
                        </a:rPr>
                        <a:t>Stand per</a:t>
                      </a:r>
                      <a:endParaRPr lang="nl-NL" sz="1800" dirty="0">
                        <a:solidFill>
                          <a:schemeClr val="tx1"/>
                        </a:solidFill>
                        <a:effectLst/>
                        <a:latin typeface="Segoe UI" panose="020B0502040204020203" pitchFamily="34" charset="0"/>
                        <a:ea typeface="MS Mincho"/>
                        <a:cs typeface="Segoe UI" panose="020B0502040204020203" pitchFamily="34" charset="0"/>
                      </a:endParaRPr>
                    </a:p>
                  </a:txBody>
                  <a:tcPr marL="44450" marR="44450" marT="0" marB="0" anchor="ctr">
                    <a:noFill/>
                  </a:tcPr>
                </a:tc>
                <a:tc>
                  <a:txBody>
                    <a:bodyPr/>
                    <a:lstStyle/>
                    <a:p>
                      <a:pPr algn="l">
                        <a:spcAft>
                          <a:spcPts val="0"/>
                        </a:spcAft>
                      </a:pPr>
                      <a:r>
                        <a:rPr lang="nl-NL" sz="1800" dirty="0">
                          <a:solidFill>
                            <a:schemeClr val="tx1"/>
                          </a:solidFill>
                          <a:effectLst/>
                          <a:latin typeface="Segoe UI" panose="020B0502040204020203" pitchFamily="34" charset="0"/>
                          <a:cs typeface="Segoe UI" panose="020B0502040204020203" pitchFamily="34" charset="0"/>
                        </a:rPr>
                        <a:t>Individuele leden</a:t>
                      </a:r>
                      <a:endParaRPr lang="nl-NL" sz="1800" dirty="0">
                        <a:solidFill>
                          <a:schemeClr val="tx1"/>
                        </a:solidFill>
                        <a:effectLst/>
                        <a:latin typeface="Segoe UI" panose="020B0502040204020203" pitchFamily="34" charset="0"/>
                        <a:ea typeface="MS Mincho"/>
                        <a:cs typeface="Segoe UI" panose="020B0502040204020203" pitchFamily="34" charset="0"/>
                      </a:endParaRPr>
                    </a:p>
                  </a:txBody>
                  <a:tcPr marL="44450" marR="44450" marT="0" marB="0" anchor="ctr">
                    <a:noFill/>
                  </a:tcPr>
                </a:tc>
                <a:tc>
                  <a:txBody>
                    <a:bodyPr/>
                    <a:lstStyle/>
                    <a:p>
                      <a:pPr algn="l">
                        <a:spcAft>
                          <a:spcPts val="0"/>
                        </a:spcAft>
                      </a:pPr>
                      <a:r>
                        <a:rPr lang="nl-NL" sz="1800" dirty="0">
                          <a:solidFill>
                            <a:schemeClr val="tx1"/>
                          </a:solidFill>
                          <a:effectLst/>
                          <a:latin typeface="Segoe UI" panose="020B0502040204020203" pitchFamily="34" charset="0"/>
                          <a:cs typeface="Segoe UI" panose="020B0502040204020203" pitchFamily="34" charset="0"/>
                        </a:rPr>
                        <a:t>Institutioneel</a:t>
                      </a:r>
                      <a:endParaRPr lang="nl-NL" sz="1800" dirty="0">
                        <a:solidFill>
                          <a:schemeClr val="tx1"/>
                        </a:solidFill>
                        <a:effectLst/>
                        <a:latin typeface="Segoe UI" panose="020B0502040204020203" pitchFamily="34" charset="0"/>
                        <a:ea typeface="MS Mincho"/>
                        <a:cs typeface="Segoe UI" panose="020B0502040204020203" pitchFamily="34" charset="0"/>
                      </a:endParaRPr>
                    </a:p>
                  </a:txBody>
                  <a:tcPr marL="44450" marR="44450" marT="0" marB="0" anchor="ctr">
                    <a:noFill/>
                  </a:tcPr>
                </a:tc>
                <a:tc>
                  <a:txBody>
                    <a:bodyPr/>
                    <a:lstStyle/>
                    <a:p>
                      <a:pPr algn="l">
                        <a:spcAft>
                          <a:spcPts val="0"/>
                        </a:spcAft>
                      </a:pPr>
                      <a:endParaRPr lang="nl-NL" sz="1800" dirty="0">
                        <a:solidFill>
                          <a:schemeClr val="tx1"/>
                        </a:solidFill>
                        <a:effectLst/>
                        <a:latin typeface="Segoe UI" panose="020B0502040204020203" pitchFamily="34" charset="0"/>
                        <a:ea typeface="MS Mincho"/>
                        <a:cs typeface="Segoe UI" panose="020B0502040204020203" pitchFamily="34" charset="0"/>
                      </a:endParaRPr>
                    </a:p>
                  </a:txBody>
                  <a:tcPr marL="44450" marR="44450" marT="0" marB="0" anchor="ctr">
                    <a:noFill/>
                  </a:tcPr>
                </a:tc>
                <a:tc>
                  <a:txBody>
                    <a:bodyPr/>
                    <a:lstStyle/>
                    <a:p>
                      <a:pPr algn="l">
                        <a:spcAft>
                          <a:spcPts val="0"/>
                        </a:spcAft>
                      </a:pPr>
                      <a:endParaRPr lang="nl-NL" sz="1800" dirty="0">
                        <a:solidFill>
                          <a:schemeClr val="tx1"/>
                        </a:solidFill>
                        <a:effectLst/>
                        <a:latin typeface="Segoe UI" panose="020B0502040204020203" pitchFamily="34" charset="0"/>
                        <a:ea typeface="MS Mincho"/>
                        <a:cs typeface="Segoe UI" panose="020B0502040204020203" pitchFamily="34" charset="0"/>
                      </a:endParaRPr>
                    </a:p>
                  </a:txBody>
                  <a:tcPr marL="44450" marR="44450" marT="0" marB="0" anchor="ctr">
                    <a:noFill/>
                  </a:tcPr>
                </a:tc>
                <a:extLst>
                  <a:ext uri="{0D108BD9-81ED-4DB2-BD59-A6C34878D82A}">
                    <a16:rowId xmlns:a16="http://schemas.microsoft.com/office/drawing/2014/main" val="1785329304"/>
                  </a:ext>
                </a:extLst>
              </a:tr>
              <a:tr h="431403">
                <a:tc>
                  <a:txBody>
                    <a:bodyPr/>
                    <a:lstStyle/>
                    <a:p>
                      <a:pPr algn="l">
                        <a:spcAft>
                          <a:spcPts val="0"/>
                        </a:spcAft>
                      </a:pPr>
                      <a:r>
                        <a:rPr lang="nl-NL" sz="1800" b="0" dirty="0">
                          <a:solidFill>
                            <a:schemeClr val="tx1"/>
                          </a:solidFill>
                          <a:effectLst/>
                          <a:latin typeface="Segoe UI" panose="020B0502040204020203" pitchFamily="34" charset="0"/>
                          <a:cs typeface="Segoe UI" panose="020B0502040204020203" pitchFamily="34" charset="0"/>
                        </a:rPr>
                        <a:t>01-01-2019</a:t>
                      </a:r>
                      <a:endParaRPr lang="nl-NL" sz="1800" b="0" dirty="0">
                        <a:solidFill>
                          <a:schemeClr val="tx1"/>
                        </a:solidFill>
                        <a:effectLst/>
                        <a:latin typeface="Segoe UI" panose="020B0502040204020203" pitchFamily="34" charset="0"/>
                        <a:ea typeface="MS Mincho"/>
                        <a:cs typeface="Segoe UI" panose="020B0502040204020203" pitchFamily="34" charset="0"/>
                      </a:endParaRPr>
                    </a:p>
                  </a:txBody>
                  <a:tcPr marL="44450" marR="44450" marT="0" marB="0" anchor="b">
                    <a:noFill/>
                  </a:tcPr>
                </a:tc>
                <a:tc>
                  <a:txBody>
                    <a:bodyPr/>
                    <a:lstStyle/>
                    <a:p>
                      <a:pPr algn="l">
                        <a:spcAft>
                          <a:spcPts val="0"/>
                        </a:spcAft>
                      </a:pPr>
                      <a:endParaRPr lang="nl-NL" sz="1800" dirty="0">
                        <a:solidFill>
                          <a:schemeClr val="tx1"/>
                        </a:solidFill>
                        <a:effectLst/>
                        <a:latin typeface="Segoe UI" panose="020B0502040204020203" pitchFamily="34" charset="0"/>
                        <a:cs typeface="Segoe UI" panose="020B0502040204020203" pitchFamily="34" charset="0"/>
                      </a:endParaRPr>
                    </a:p>
                    <a:p>
                      <a:pPr algn="l">
                        <a:spcAft>
                          <a:spcPts val="0"/>
                        </a:spcAft>
                      </a:pPr>
                      <a:r>
                        <a:rPr lang="nl-NL" sz="1800" dirty="0">
                          <a:solidFill>
                            <a:schemeClr val="tx1"/>
                          </a:solidFill>
                          <a:effectLst/>
                          <a:latin typeface="Segoe UI" panose="020B0502040204020203" pitchFamily="34" charset="0"/>
                          <a:cs typeface="Segoe UI" panose="020B0502040204020203" pitchFamily="34" charset="0"/>
                        </a:rPr>
                        <a:t>3.140</a:t>
                      </a:r>
                      <a:endParaRPr lang="nl-NL" sz="1800" dirty="0">
                        <a:solidFill>
                          <a:schemeClr val="tx1"/>
                        </a:solidFill>
                        <a:effectLst/>
                        <a:latin typeface="Segoe UI" panose="020B0502040204020203" pitchFamily="34" charset="0"/>
                        <a:ea typeface="MS Mincho"/>
                        <a:cs typeface="Segoe UI" panose="020B0502040204020203" pitchFamily="34" charset="0"/>
                      </a:endParaRPr>
                    </a:p>
                  </a:txBody>
                  <a:tcPr marL="44450" marR="44450" marT="0" marB="0">
                    <a:noFill/>
                  </a:tcPr>
                </a:tc>
                <a:tc>
                  <a:txBody>
                    <a:bodyPr/>
                    <a:lstStyle/>
                    <a:p>
                      <a:pPr algn="l">
                        <a:spcAft>
                          <a:spcPts val="0"/>
                        </a:spcAft>
                      </a:pPr>
                      <a:endParaRPr lang="nl-NL" sz="1800" dirty="0">
                        <a:solidFill>
                          <a:schemeClr val="tx1"/>
                        </a:solidFill>
                        <a:effectLst/>
                        <a:latin typeface="Segoe UI" panose="020B0502040204020203" pitchFamily="34" charset="0"/>
                        <a:cs typeface="Segoe UI" panose="020B0502040204020203" pitchFamily="34" charset="0"/>
                      </a:endParaRPr>
                    </a:p>
                    <a:p>
                      <a:pPr algn="l">
                        <a:spcAft>
                          <a:spcPts val="0"/>
                        </a:spcAft>
                      </a:pPr>
                      <a:r>
                        <a:rPr lang="nl-NL" sz="1800" dirty="0">
                          <a:solidFill>
                            <a:schemeClr val="tx1"/>
                          </a:solidFill>
                          <a:effectLst/>
                          <a:latin typeface="Segoe UI" panose="020B0502040204020203" pitchFamily="34" charset="0"/>
                          <a:ea typeface="+mn-ea"/>
                          <a:cs typeface="Segoe UI" panose="020B0502040204020203" pitchFamily="34" charset="0"/>
                        </a:rPr>
                        <a:t>280</a:t>
                      </a:r>
                      <a:endParaRPr lang="nl-NL" sz="1800" dirty="0">
                        <a:solidFill>
                          <a:schemeClr val="tx1"/>
                        </a:solidFill>
                        <a:effectLst/>
                        <a:latin typeface="Segoe UI" panose="020B0502040204020203" pitchFamily="34" charset="0"/>
                        <a:ea typeface="MS Mincho"/>
                        <a:cs typeface="Segoe UI" panose="020B0502040204020203" pitchFamily="34" charset="0"/>
                      </a:endParaRPr>
                    </a:p>
                  </a:txBody>
                  <a:tcPr marL="44450" marR="44450" marT="0" marB="0">
                    <a:noFill/>
                  </a:tcPr>
                </a:tc>
                <a:tc>
                  <a:txBody>
                    <a:bodyPr/>
                    <a:lstStyle/>
                    <a:p>
                      <a:pPr algn="l">
                        <a:spcAft>
                          <a:spcPts val="0"/>
                        </a:spcAft>
                      </a:pPr>
                      <a:endParaRPr lang="nl-NL" sz="1800" dirty="0">
                        <a:solidFill>
                          <a:schemeClr val="tx1"/>
                        </a:solidFill>
                        <a:effectLst/>
                        <a:latin typeface="Segoe UI" panose="020B0502040204020203" pitchFamily="34" charset="0"/>
                        <a:ea typeface="MS Mincho"/>
                        <a:cs typeface="Segoe UI" panose="020B0502040204020203" pitchFamily="34" charset="0"/>
                      </a:endParaRPr>
                    </a:p>
                  </a:txBody>
                  <a:tcPr marL="44450" marR="44450" marT="0" marB="0">
                    <a:noFill/>
                  </a:tcPr>
                </a:tc>
                <a:tc>
                  <a:txBody>
                    <a:bodyPr/>
                    <a:lstStyle/>
                    <a:p>
                      <a:pPr algn="l">
                        <a:spcAft>
                          <a:spcPts val="0"/>
                        </a:spcAft>
                      </a:pPr>
                      <a:endParaRPr lang="nl-NL" sz="1800" dirty="0">
                        <a:solidFill>
                          <a:schemeClr val="tx1"/>
                        </a:solidFill>
                        <a:effectLst/>
                        <a:latin typeface="Segoe UI" panose="020B0502040204020203" pitchFamily="34" charset="0"/>
                        <a:ea typeface="MS Mincho"/>
                        <a:cs typeface="Segoe UI" panose="020B0502040204020203" pitchFamily="34" charset="0"/>
                      </a:endParaRPr>
                    </a:p>
                  </a:txBody>
                  <a:tcPr marL="44450" marR="44450" marT="0" marB="0">
                    <a:noFill/>
                  </a:tcPr>
                </a:tc>
                <a:extLst>
                  <a:ext uri="{0D108BD9-81ED-4DB2-BD59-A6C34878D82A}">
                    <a16:rowId xmlns:a16="http://schemas.microsoft.com/office/drawing/2014/main" val="1194644157"/>
                  </a:ext>
                </a:extLst>
              </a:tr>
              <a:tr h="465060">
                <a:tc>
                  <a:txBody>
                    <a:bodyPr/>
                    <a:lstStyle/>
                    <a:p>
                      <a:pPr algn="l">
                        <a:spcAft>
                          <a:spcPts val="0"/>
                        </a:spcAft>
                      </a:pPr>
                      <a:r>
                        <a:rPr lang="nl-NL" sz="1800" b="0" dirty="0">
                          <a:solidFill>
                            <a:schemeClr val="tx1"/>
                          </a:solidFill>
                          <a:effectLst/>
                          <a:latin typeface="Segoe UI" panose="020B0502040204020203" pitchFamily="34" charset="0"/>
                          <a:cs typeface="Segoe UI" panose="020B0502040204020203" pitchFamily="34" charset="0"/>
                        </a:rPr>
                        <a:t>31-12-2019     </a:t>
                      </a:r>
                    </a:p>
                    <a:p>
                      <a:pPr algn="l">
                        <a:spcAft>
                          <a:spcPts val="0"/>
                        </a:spcAft>
                      </a:pPr>
                      <a:endParaRPr lang="nl-NL" sz="1800" b="0" dirty="0">
                        <a:solidFill>
                          <a:schemeClr val="tx1"/>
                        </a:solidFill>
                        <a:effectLst/>
                        <a:latin typeface="Segoe UI" panose="020B0502040204020203" pitchFamily="34" charset="0"/>
                        <a:ea typeface="MS Mincho"/>
                        <a:cs typeface="Segoe UI" panose="020B0502040204020203" pitchFamily="34" charset="0"/>
                      </a:endParaRPr>
                    </a:p>
                    <a:p>
                      <a:pPr algn="l">
                        <a:spcAft>
                          <a:spcPts val="0"/>
                        </a:spcAft>
                      </a:pPr>
                      <a:r>
                        <a:rPr lang="nl-NL" sz="1800" b="0" dirty="0">
                          <a:solidFill>
                            <a:schemeClr val="tx1"/>
                          </a:solidFill>
                          <a:effectLst/>
                          <a:latin typeface="Segoe UI" panose="020B0502040204020203" pitchFamily="34" charset="0"/>
                          <a:ea typeface="MS Mincho"/>
                          <a:cs typeface="Segoe UI" panose="020B0502040204020203" pitchFamily="34" charset="0"/>
                        </a:rPr>
                        <a:t>01-01-2020</a:t>
                      </a:r>
                    </a:p>
                  </a:txBody>
                  <a:tcPr marL="44450" marR="44450" marT="0" marB="0" anchor="b">
                    <a:noFill/>
                  </a:tcPr>
                </a:tc>
                <a:tc>
                  <a:txBody>
                    <a:bodyPr/>
                    <a:lstStyle/>
                    <a:p>
                      <a:pPr algn="l">
                        <a:spcAft>
                          <a:spcPts val="0"/>
                        </a:spcAft>
                      </a:pPr>
                      <a:endParaRPr lang="nl-NL" sz="1800" dirty="0">
                        <a:solidFill>
                          <a:schemeClr val="tx1"/>
                        </a:solidFill>
                        <a:effectLst/>
                        <a:latin typeface="Segoe UI" panose="020B0502040204020203" pitchFamily="34" charset="0"/>
                        <a:ea typeface="MS Mincho"/>
                        <a:cs typeface="Segoe UI" panose="020B0502040204020203" pitchFamily="34" charset="0"/>
                      </a:endParaRPr>
                    </a:p>
                    <a:p>
                      <a:pPr algn="l">
                        <a:spcAft>
                          <a:spcPts val="0"/>
                        </a:spcAft>
                      </a:pPr>
                      <a:r>
                        <a:rPr lang="nl-NL" sz="1800" dirty="0">
                          <a:solidFill>
                            <a:schemeClr val="tx1"/>
                          </a:solidFill>
                          <a:effectLst/>
                          <a:latin typeface="Segoe UI" panose="020B0502040204020203" pitchFamily="34" charset="0"/>
                          <a:ea typeface="MS Mincho"/>
                          <a:cs typeface="Segoe UI" panose="020B0502040204020203" pitchFamily="34" charset="0"/>
                        </a:rPr>
                        <a:t>3.278</a:t>
                      </a:r>
                    </a:p>
                    <a:p>
                      <a:pPr algn="l">
                        <a:spcAft>
                          <a:spcPts val="0"/>
                        </a:spcAft>
                      </a:pPr>
                      <a:endParaRPr lang="nl-NL" sz="1800" dirty="0">
                        <a:solidFill>
                          <a:schemeClr val="tx1"/>
                        </a:solidFill>
                        <a:effectLst/>
                        <a:latin typeface="Segoe UI" panose="020B0502040204020203" pitchFamily="34" charset="0"/>
                        <a:ea typeface="MS Mincho"/>
                        <a:cs typeface="Segoe UI" panose="020B0502040204020203" pitchFamily="34" charset="0"/>
                      </a:endParaRPr>
                    </a:p>
                    <a:p>
                      <a:pPr algn="l">
                        <a:spcAft>
                          <a:spcPts val="0"/>
                        </a:spcAft>
                      </a:pPr>
                      <a:r>
                        <a:rPr lang="nl-NL" sz="1800" dirty="0">
                          <a:solidFill>
                            <a:schemeClr val="tx1"/>
                          </a:solidFill>
                          <a:effectLst/>
                          <a:latin typeface="Segoe UI" panose="020B0502040204020203" pitchFamily="34" charset="0"/>
                          <a:ea typeface="MS Mincho"/>
                          <a:cs typeface="Segoe UI" panose="020B0502040204020203" pitchFamily="34" charset="0"/>
                        </a:rPr>
                        <a:t>2.714</a:t>
                      </a:r>
                      <a:endParaRPr lang="nl-NL" sz="1800" dirty="0">
                        <a:solidFill>
                          <a:schemeClr val="tx1"/>
                        </a:solidFill>
                        <a:effectLst/>
                        <a:latin typeface="Segoe UI" panose="020B0502040204020203" pitchFamily="34" charset="0"/>
                        <a:cs typeface="Segoe UI" panose="020B0502040204020203" pitchFamily="34" charset="0"/>
                      </a:endParaRPr>
                    </a:p>
                  </a:txBody>
                  <a:tcPr marL="44450" marR="44450" marT="0" marB="0">
                    <a:noFill/>
                  </a:tcPr>
                </a:tc>
                <a:tc>
                  <a:txBody>
                    <a:bodyPr/>
                    <a:lstStyle/>
                    <a:p>
                      <a:pPr algn="l">
                        <a:spcAft>
                          <a:spcPts val="0"/>
                        </a:spcAft>
                      </a:pPr>
                      <a:endParaRPr lang="nl-NL" sz="1800" dirty="0">
                        <a:solidFill>
                          <a:schemeClr val="tx1"/>
                        </a:solidFill>
                        <a:effectLst/>
                        <a:latin typeface="Segoe UI" panose="020B0502040204020203" pitchFamily="34" charset="0"/>
                        <a:cs typeface="Segoe UI" panose="020B0502040204020203" pitchFamily="34" charset="0"/>
                      </a:endParaRPr>
                    </a:p>
                    <a:p>
                      <a:pPr algn="l">
                        <a:spcAft>
                          <a:spcPts val="0"/>
                        </a:spcAft>
                      </a:pPr>
                      <a:r>
                        <a:rPr lang="nl-NL" sz="1800" dirty="0">
                          <a:solidFill>
                            <a:schemeClr val="tx1"/>
                          </a:solidFill>
                          <a:effectLst/>
                          <a:latin typeface="Segoe UI" panose="020B0502040204020203" pitchFamily="34" charset="0"/>
                          <a:cs typeface="Segoe UI" panose="020B0502040204020203" pitchFamily="34" charset="0"/>
                        </a:rPr>
                        <a:t>283</a:t>
                      </a:r>
                    </a:p>
                    <a:p>
                      <a:pPr algn="l">
                        <a:spcAft>
                          <a:spcPts val="0"/>
                        </a:spcAft>
                      </a:pPr>
                      <a:endParaRPr lang="nl-NL" sz="1800" dirty="0">
                        <a:solidFill>
                          <a:schemeClr val="tx1"/>
                        </a:solidFill>
                        <a:effectLst/>
                        <a:latin typeface="Segoe UI" panose="020B0502040204020203" pitchFamily="34" charset="0"/>
                        <a:cs typeface="Segoe UI" panose="020B0502040204020203" pitchFamily="34" charset="0"/>
                      </a:endParaRPr>
                    </a:p>
                    <a:p>
                      <a:pPr algn="l">
                        <a:spcAft>
                          <a:spcPts val="0"/>
                        </a:spcAft>
                      </a:pPr>
                      <a:r>
                        <a:rPr lang="nl-NL" sz="1800" dirty="0">
                          <a:solidFill>
                            <a:schemeClr val="tx1"/>
                          </a:solidFill>
                          <a:effectLst/>
                          <a:latin typeface="Segoe UI" panose="020B0502040204020203" pitchFamily="34" charset="0"/>
                          <a:cs typeface="Segoe UI" panose="020B0502040204020203" pitchFamily="34" charset="0"/>
                        </a:rPr>
                        <a:t>264</a:t>
                      </a:r>
                    </a:p>
                  </a:txBody>
                  <a:tcPr marL="44450" marR="44450" marT="0" marB="0">
                    <a:noFill/>
                  </a:tcPr>
                </a:tc>
                <a:tc>
                  <a:txBody>
                    <a:bodyPr/>
                    <a:lstStyle/>
                    <a:p>
                      <a:pPr algn="l">
                        <a:spcAft>
                          <a:spcPts val="0"/>
                        </a:spcAft>
                      </a:pPr>
                      <a:endParaRPr lang="nl-NL" sz="1800" dirty="0">
                        <a:solidFill>
                          <a:schemeClr val="tx1"/>
                        </a:solidFill>
                        <a:effectLst/>
                        <a:latin typeface="Segoe UI" panose="020B0502040204020203" pitchFamily="34" charset="0"/>
                        <a:cs typeface="Segoe UI" panose="020B0502040204020203" pitchFamily="34" charset="0"/>
                      </a:endParaRPr>
                    </a:p>
                  </a:txBody>
                  <a:tcPr marL="44450" marR="44450" marT="0" marB="0">
                    <a:noFill/>
                  </a:tcPr>
                </a:tc>
                <a:tc>
                  <a:txBody>
                    <a:bodyPr/>
                    <a:lstStyle/>
                    <a:p>
                      <a:pPr algn="l">
                        <a:spcAft>
                          <a:spcPts val="0"/>
                        </a:spcAft>
                      </a:pPr>
                      <a:endParaRPr lang="nl-NL" sz="1800" dirty="0">
                        <a:solidFill>
                          <a:schemeClr val="tx1"/>
                        </a:solidFill>
                        <a:effectLst/>
                        <a:latin typeface="Segoe UI" panose="020B0502040204020203" pitchFamily="34" charset="0"/>
                        <a:cs typeface="Segoe UI" panose="020B0502040204020203" pitchFamily="34" charset="0"/>
                      </a:endParaRPr>
                    </a:p>
                  </a:txBody>
                  <a:tcPr marL="44450" marR="44450" marT="0" marB="0">
                    <a:noFill/>
                  </a:tcPr>
                </a:tc>
                <a:extLst>
                  <a:ext uri="{0D108BD9-81ED-4DB2-BD59-A6C34878D82A}">
                    <a16:rowId xmlns:a16="http://schemas.microsoft.com/office/drawing/2014/main" val="3403936215"/>
                  </a:ext>
                </a:extLst>
              </a:tr>
            </a:tbl>
          </a:graphicData>
        </a:graphic>
      </p:graphicFrame>
      <p:graphicFrame>
        <p:nvGraphicFramePr>
          <p:cNvPr id="9" name="Tabel 8"/>
          <p:cNvGraphicFramePr>
            <a:graphicFrameLocks noGrp="1"/>
          </p:cNvGraphicFramePr>
          <p:nvPr>
            <p:extLst>
              <p:ext uri="{D42A27DB-BD31-4B8C-83A1-F6EECF244321}">
                <p14:modId xmlns:p14="http://schemas.microsoft.com/office/powerpoint/2010/main" val="686109766"/>
              </p:ext>
            </p:extLst>
          </p:nvPr>
        </p:nvGraphicFramePr>
        <p:xfrm>
          <a:off x="707707" y="4905888"/>
          <a:ext cx="9279572" cy="1097280"/>
        </p:xfrm>
        <a:graphic>
          <a:graphicData uri="http://schemas.openxmlformats.org/drawingml/2006/table">
            <a:tbl>
              <a:tblPr firstRow="1" firstCol="1" bandRow="1">
                <a:tableStyleId>{5C22544A-7EE6-4342-B048-85BDC9FD1C3A}</a:tableStyleId>
              </a:tblPr>
              <a:tblGrid>
                <a:gridCol w="1568354">
                  <a:extLst>
                    <a:ext uri="{9D8B030D-6E8A-4147-A177-3AD203B41FA5}">
                      <a16:colId xmlns:a16="http://schemas.microsoft.com/office/drawing/2014/main" val="2125302854"/>
                    </a:ext>
                  </a:extLst>
                </a:gridCol>
                <a:gridCol w="1926387">
                  <a:extLst>
                    <a:ext uri="{9D8B030D-6E8A-4147-A177-3AD203B41FA5}">
                      <a16:colId xmlns:a16="http://schemas.microsoft.com/office/drawing/2014/main" val="1866536687"/>
                    </a:ext>
                  </a:extLst>
                </a:gridCol>
                <a:gridCol w="2224211">
                  <a:extLst>
                    <a:ext uri="{9D8B030D-6E8A-4147-A177-3AD203B41FA5}">
                      <a16:colId xmlns:a16="http://schemas.microsoft.com/office/drawing/2014/main" val="1192953825"/>
                    </a:ext>
                  </a:extLst>
                </a:gridCol>
                <a:gridCol w="3560620">
                  <a:extLst>
                    <a:ext uri="{9D8B030D-6E8A-4147-A177-3AD203B41FA5}">
                      <a16:colId xmlns:a16="http://schemas.microsoft.com/office/drawing/2014/main" val="82080560"/>
                    </a:ext>
                  </a:extLst>
                </a:gridCol>
              </a:tblGrid>
              <a:tr h="338058">
                <a:tc>
                  <a:txBody>
                    <a:bodyPr/>
                    <a:lstStyle/>
                    <a:p>
                      <a:pPr algn="l">
                        <a:spcAft>
                          <a:spcPts val="0"/>
                        </a:spcAft>
                      </a:pPr>
                      <a:r>
                        <a:rPr lang="nl-NL" sz="1800" dirty="0">
                          <a:solidFill>
                            <a:schemeClr val="tx1"/>
                          </a:solidFill>
                          <a:effectLst/>
                          <a:latin typeface="Segoe UI" panose="020B0502040204020203" pitchFamily="34" charset="0"/>
                          <a:cs typeface="Segoe UI" panose="020B0502040204020203" pitchFamily="34" charset="0"/>
                        </a:rPr>
                        <a:t> </a:t>
                      </a:r>
                      <a:endParaRPr lang="nl-NL" sz="1800" dirty="0">
                        <a:solidFill>
                          <a:schemeClr val="tx1"/>
                        </a:solidFill>
                        <a:effectLst/>
                        <a:latin typeface="Segoe UI" panose="020B0502040204020203" pitchFamily="34" charset="0"/>
                        <a:ea typeface="MS Mincho"/>
                        <a:cs typeface="Segoe UI" panose="020B0502040204020203" pitchFamily="34" charset="0"/>
                      </a:endParaRPr>
                    </a:p>
                  </a:txBody>
                  <a:tcPr marL="44450" marR="44450" marT="0" marB="0" anchor="b">
                    <a:noFill/>
                  </a:tcPr>
                </a:tc>
                <a:tc>
                  <a:txBody>
                    <a:bodyPr/>
                    <a:lstStyle/>
                    <a:p>
                      <a:pPr algn="l">
                        <a:spcAft>
                          <a:spcPts val="0"/>
                        </a:spcAft>
                      </a:pPr>
                      <a:r>
                        <a:rPr lang="nl-NL" sz="1800" dirty="0">
                          <a:solidFill>
                            <a:schemeClr val="tx1"/>
                          </a:solidFill>
                          <a:effectLst/>
                          <a:latin typeface="Segoe UI" panose="020B0502040204020203" pitchFamily="34" charset="0"/>
                          <a:cs typeface="Segoe UI" panose="020B0502040204020203" pitchFamily="34" charset="0"/>
                        </a:rPr>
                        <a:t>Totaal aantal aanmeldingen</a:t>
                      </a:r>
                      <a:endParaRPr lang="nl-NL" sz="1800" dirty="0">
                        <a:solidFill>
                          <a:schemeClr val="tx1"/>
                        </a:solidFill>
                        <a:effectLst/>
                        <a:latin typeface="Segoe UI" panose="020B0502040204020203" pitchFamily="34" charset="0"/>
                        <a:ea typeface="MS Mincho"/>
                        <a:cs typeface="Segoe UI" panose="020B0502040204020203" pitchFamily="34" charset="0"/>
                      </a:endParaRPr>
                    </a:p>
                  </a:txBody>
                  <a:tcPr marL="44450" marR="44450" marT="0" marB="0" anchor="b">
                    <a:noFill/>
                  </a:tcPr>
                </a:tc>
                <a:tc>
                  <a:txBody>
                    <a:bodyPr/>
                    <a:lstStyle/>
                    <a:p>
                      <a:pPr algn="l">
                        <a:spcAft>
                          <a:spcPts val="0"/>
                        </a:spcAft>
                      </a:pPr>
                      <a:r>
                        <a:rPr lang="nl-NL" sz="1800" dirty="0">
                          <a:solidFill>
                            <a:schemeClr val="tx1"/>
                          </a:solidFill>
                          <a:effectLst/>
                          <a:latin typeface="Segoe UI" panose="020B0502040204020203" pitchFamily="34" charset="0"/>
                          <a:cs typeface="Segoe UI" panose="020B0502040204020203" pitchFamily="34" charset="0"/>
                        </a:rPr>
                        <a:t>Totaal aantal opzeggingen</a:t>
                      </a:r>
                      <a:endParaRPr lang="nl-NL" sz="1800" dirty="0">
                        <a:solidFill>
                          <a:schemeClr val="tx1"/>
                        </a:solidFill>
                        <a:effectLst/>
                        <a:latin typeface="Segoe UI" panose="020B0502040204020203" pitchFamily="34" charset="0"/>
                        <a:ea typeface="MS Mincho"/>
                        <a:cs typeface="Segoe UI" panose="020B0502040204020203" pitchFamily="34" charset="0"/>
                      </a:endParaRPr>
                    </a:p>
                  </a:txBody>
                  <a:tcPr marL="44450" marR="44450" marT="0" marB="0" anchor="b">
                    <a:noFill/>
                  </a:tcPr>
                </a:tc>
                <a:tc>
                  <a:txBody>
                    <a:bodyPr/>
                    <a:lstStyle/>
                    <a:p>
                      <a:pPr algn="l">
                        <a:spcAft>
                          <a:spcPts val="0"/>
                        </a:spcAft>
                      </a:pPr>
                      <a:r>
                        <a:rPr lang="nl-NL" sz="1800" dirty="0">
                          <a:solidFill>
                            <a:schemeClr val="tx1"/>
                          </a:solidFill>
                          <a:effectLst/>
                          <a:latin typeface="Segoe UI" panose="020B0502040204020203" pitchFamily="34" charset="0"/>
                          <a:cs typeface="Segoe UI" panose="020B0502040204020203" pitchFamily="34" charset="0"/>
                        </a:rPr>
                        <a:t>Netto resultaat</a:t>
                      </a:r>
                      <a:endParaRPr lang="nl-NL" sz="1800" dirty="0">
                        <a:solidFill>
                          <a:schemeClr val="tx1"/>
                        </a:solidFill>
                        <a:effectLst/>
                        <a:latin typeface="Segoe UI" panose="020B0502040204020203" pitchFamily="34" charset="0"/>
                        <a:ea typeface="MS Mincho"/>
                        <a:cs typeface="Segoe UI" panose="020B0502040204020203" pitchFamily="34" charset="0"/>
                      </a:endParaRPr>
                    </a:p>
                  </a:txBody>
                  <a:tcPr marL="44450" marR="44450" marT="0" marB="0">
                    <a:noFill/>
                  </a:tcPr>
                </a:tc>
                <a:extLst>
                  <a:ext uri="{0D108BD9-81ED-4DB2-BD59-A6C34878D82A}">
                    <a16:rowId xmlns:a16="http://schemas.microsoft.com/office/drawing/2014/main" val="2757096804"/>
                  </a:ext>
                </a:extLst>
              </a:tr>
              <a:tr h="257225">
                <a:tc>
                  <a:txBody>
                    <a:bodyPr/>
                    <a:lstStyle/>
                    <a:p>
                      <a:pPr algn="l">
                        <a:spcAft>
                          <a:spcPts val="0"/>
                        </a:spcAft>
                      </a:pPr>
                      <a:endParaRPr lang="nl-NL" sz="1800" b="0" dirty="0">
                        <a:solidFill>
                          <a:schemeClr val="tx1"/>
                        </a:solidFill>
                        <a:effectLst/>
                        <a:latin typeface="Segoe UI" panose="020B0502040204020203" pitchFamily="34" charset="0"/>
                        <a:cs typeface="Segoe UI" panose="020B0502040204020203" pitchFamily="34" charset="0"/>
                      </a:endParaRPr>
                    </a:p>
                    <a:p>
                      <a:pPr algn="l">
                        <a:spcAft>
                          <a:spcPts val="0"/>
                        </a:spcAft>
                      </a:pPr>
                      <a:r>
                        <a:rPr lang="nl-NL" sz="1800" b="0" dirty="0">
                          <a:solidFill>
                            <a:schemeClr val="tx1"/>
                          </a:solidFill>
                          <a:effectLst/>
                          <a:latin typeface="Segoe UI" panose="020B0502040204020203" pitchFamily="34" charset="0"/>
                          <a:cs typeface="Segoe UI" panose="020B0502040204020203" pitchFamily="34" charset="0"/>
                        </a:rPr>
                        <a:t>2019</a:t>
                      </a:r>
                      <a:endParaRPr lang="nl-NL" sz="1800" b="0" dirty="0">
                        <a:solidFill>
                          <a:schemeClr val="tx1"/>
                        </a:solidFill>
                        <a:effectLst/>
                        <a:latin typeface="Segoe UI" panose="020B0502040204020203" pitchFamily="34" charset="0"/>
                        <a:ea typeface="MS Mincho"/>
                        <a:cs typeface="Segoe UI" panose="020B0502040204020203" pitchFamily="34" charset="0"/>
                      </a:endParaRPr>
                    </a:p>
                  </a:txBody>
                  <a:tcPr marL="44450" marR="44450" marT="0" marB="0" anchor="b">
                    <a:noFill/>
                  </a:tcPr>
                </a:tc>
                <a:tc>
                  <a:txBody>
                    <a:bodyPr/>
                    <a:lstStyle/>
                    <a:p>
                      <a:pPr algn="l">
                        <a:spcAft>
                          <a:spcPts val="0"/>
                        </a:spcAft>
                      </a:pPr>
                      <a:r>
                        <a:rPr lang="nl-NL" sz="1800" dirty="0">
                          <a:solidFill>
                            <a:schemeClr val="tx1"/>
                          </a:solidFill>
                          <a:effectLst/>
                          <a:latin typeface="Segoe UI" panose="020B0502040204020203" pitchFamily="34" charset="0"/>
                          <a:ea typeface="MS Mincho"/>
                          <a:cs typeface="Segoe UI" panose="020B0502040204020203" pitchFamily="34" charset="0"/>
                        </a:rPr>
                        <a:t>138</a:t>
                      </a:r>
                    </a:p>
                  </a:txBody>
                  <a:tcPr marL="44450" marR="44450" marT="0" marB="0" anchor="b">
                    <a:noFill/>
                  </a:tcPr>
                </a:tc>
                <a:tc>
                  <a:txBody>
                    <a:bodyPr/>
                    <a:lstStyle/>
                    <a:p>
                      <a:pPr algn="l">
                        <a:spcAft>
                          <a:spcPts val="0"/>
                        </a:spcAft>
                      </a:pPr>
                      <a:r>
                        <a:rPr lang="nl-NL" sz="1800" dirty="0">
                          <a:solidFill>
                            <a:schemeClr val="tx1"/>
                          </a:solidFill>
                          <a:effectLst/>
                          <a:latin typeface="Segoe UI" panose="020B0502040204020203" pitchFamily="34" charset="0"/>
                          <a:ea typeface="MS Mincho"/>
                          <a:cs typeface="Segoe UI" panose="020B0502040204020203" pitchFamily="34" charset="0"/>
                        </a:rPr>
                        <a:t>564</a:t>
                      </a:r>
                    </a:p>
                  </a:txBody>
                  <a:tcPr marL="44450" marR="44450" marT="0" marB="0" anchor="b">
                    <a:noFill/>
                  </a:tcPr>
                </a:tc>
                <a:tc>
                  <a:txBody>
                    <a:bodyPr/>
                    <a:lstStyle/>
                    <a:p>
                      <a:pPr algn="l">
                        <a:spcAft>
                          <a:spcPts val="0"/>
                        </a:spcAft>
                      </a:pPr>
                      <a:endParaRPr lang="nl-NL" sz="1800" dirty="0">
                        <a:solidFill>
                          <a:schemeClr val="tx1"/>
                        </a:solidFill>
                        <a:effectLst/>
                        <a:latin typeface="Segoe UI" panose="020B0502040204020203" pitchFamily="34" charset="0"/>
                        <a:ea typeface="MS Mincho"/>
                        <a:cs typeface="Segoe UI" panose="020B0502040204020203" pitchFamily="34" charset="0"/>
                      </a:endParaRPr>
                    </a:p>
                    <a:p>
                      <a:pPr algn="l">
                        <a:spcAft>
                          <a:spcPts val="0"/>
                        </a:spcAft>
                      </a:pPr>
                      <a:r>
                        <a:rPr lang="nl-NL" sz="1800" dirty="0">
                          <a:solidFill>
                            <a:schemeClr val="tx1"/>
                          </a:solidFill>
                          <a:effectLst/>
                          <a:latin typeface="Segoe UI" panose="020B0502040204020203" pitchFamily="34" charset="0"/>
                          <a:ea typeface="MS Mincho"/>
                          <a:cs typeface="Segoe UI" panose="020B0502040204020203" pitchFamily="34" charset="0"/>
                        </a:rPr>
                        <a:t>-426</a:t>
                      </a:r>
                    </a:p>
                  </a:txBody>
                  <a:tcPr marL="44450" marR="44450" marT="0" marB="0">
                    <a:noFill/>
                  </a:tcPr>
                </a:tc>
                <a:extLst>
                  <a:ext uri="{0D108BD9-81ED-4DB2-BD59-A6C34878D82A}">
                    <a16:rowId xmlns:a16="http://schemas.microsoft.com/office/drawing/2014/main" val="3458767243"/>
                  </a:ext>
                </a:extLst>
              </a:tr>
            </a:tbl>
          </a:graphicData>
        </a:graphic>
      </p:graphicFrame>
    </p:spTree>
    <p:extLst>
      <p:ext uri="{BB962C8B-B14F-4D97-AF65-F5344CB8AC3E}">
        <p14:creationId xmlns:p14="http://schemas.microsoft.com/office/powerpoint/2010/main" val="539349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el 3"/>
          <p:cNvSpPr>
            <a:spLocks noGrp="1"/>
          </p:cNvSpPr>
          <p:nvPr>
            <p:ph type="title"/>
          </p:nvPr>
        </p:nvSpPr>
        <p:spPr>
          <a:xfrm>
            <a:off x="2103121" y="310343"/>
            <a:ext cx="7985759" cy="868823"/>
          </a:xfrm>
        </p:spPr>
        <p:txBody>
          <a:bodyPr vert="horz" lIns="91440" tIns="45720" rIns="91440" bIns="45720" rtlCol="0" anchor="ctr">
            <a:normAutofit/>
          </a:bodyPr>
          <a:lstStyle/>
          <a:p>
            <a:pPr algn="ctr"/>
            <a:r>
              <a:rPr lang="en-US" sz="4000" kern="1200">
                <a:solidFill>
                  <a:schemeClr val="tx1"/>
                </a:solidFill>
                <a:latin typeface="+mj-lt"/>
                <a:ea typeface="+mj-ea"/>
                <a:cs typeface="+mj-cs"/>
              </a:rPr>
              <a:t>Opzeggingen naar oorsprong</a:t>
            </a:r>
          </a:p>
        </p:txBody>
      </p:sp>
      <p:sp>
        <p:nvSpPr>
          <p:cNvPr id="13" name="Rectangle: Rounded Corners 12">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7" name="Grafiek 6">
            <a:extLst>
              <a:ext uri="{FF2B5EF4-FFF2-40B4-BE49-F238E27FC236}">
                <a16:creationId xmlns:a16="http://schemas.microsoft.com/office/drawing/2014/main" id="{85F148B8-174A-4D89-BEA3-70128F2F16B4}"/>
              </a:ext>
            </a:extLst>
          </p:cNvPr>
          <p:cNvGraphicFramePr>
            <a:graphicFrameLocks/>
          </p:cNvGraphicFramePr>
          <p:nvPr>
            <p:extLst>
              <p:ext uri="{D42A27DB-BD31-4B8C-83A1-F6EECF244321}">
                <p14:modId xmlns:p14="http://schemas.microsoft.com/office/powerpoint/2010/main" val="1142115320"/>
              </p:ext>
            </p:extLst>
          </p:nvPr>
        </p:nvGraphicFramePr>
        <p:xfrm>
          <a:off x="891540" y="1360170"/>
          <a:ext cx="10732770" cy="52761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41009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latin typeface="Segoe UI" panose="020B0502040204020203" pitchFamily="34" charset="0"/>
                <a:cs typeface="Segoe UI" panose="020B0502040204020203" pitchFamily="34" charset="0"/>
              </a:rPr>
              <a:t>Exit enquête over het jaar 2019</a:t>
            </a:r>
          </a:p>
        </p:txBody>
      </p:sp>
      <p:sp>
        <p:nvSpPr>
          <p:cNvPr id="4" name="Tijdelijke aanduiding voor inhoud 1">
            <a:extLst>
              <a:ext uri="{FF2B5EF4-FFF2-40B4-BE49-F238E27FC236}">
                <a16:creationId xmlns:a16="http://schemas.microsoft.com/office/drawing/2014/main" id="{7EF59E18-AD2C-488F-BDC2-CD6C8688A83E}"/>
              </a:ext>
            </a:extLst>
          </p:cNvPr>
          <p:cNvSpPr>
            <a:spLocks noGrp="1"/>
          </p:cNvSpPr>
          <p:nvPr>
            <p:ph sz="half" idx="1"/>
          </p:nvPr>
        </p:nvSpPr>
        <p:spPr>
          <a:xfrm>
            <a:off x="386508" y="2088021"/>
            <a:ext cx="10372932" cy="4351338"/>
          </a:xfrm>
        </p:spPr>
        <p:txBody>
          <a:bodyPr/>
          <a:lstStyle/>
          <a:p>
            <a:pPr>
              <a:spcBef>
                <a:spcPct val="0"/>
              </a:spcBef>
              <a:buNone/>
            </a:pPr>
            <a:r>
              <a:rPr lang="nl-NL" altLang="nl-NL" dirty="0">
                <a:latin typeface="Segoe UI" panose="020B0502040204020203" pitchFamily="34" charset="0"/>
                <a:cs typeface="Segoe UI" panose="020B0502040204020203" pitchFamily="34" charset="0"/>
              </a:rPr>
              <a:t>Startdatum 		1 januari 2019</a:t>
            </a:r>
          </a:p>
          <a:p>
            <a:pPr>
              <a:spcBef>
                <a:spcPct val="0"/>
              </a:spcBef>
              <a:buNone/>
            </a:pPr>
            <a:r>
              <a:rPr lang="nl-NL" altLang="nl-NL" dirty="0">
                <a:latin typeface="Segoe UI" panose="020B0502040204020203" pitchFamily="34" charset="0"/>
                <a:cs typeface="Segoe UI" panose="020B0502040204020203" pitchFamily="34" charset="0"/>
              </a:rPr>
              <a:t>Sluitingsdatum	31 december 2019</a:t>
            </a:r>
          </a:p>
          <a:p>
            <a:pPr>
              <a:spcBef>
                <a:spcPct val="0"/>
              </a:spcBef>
              <a:buNone/>
            </a:pPr>
            <a:r>
              <a:rPr lang="nl-NL" altLang="nl-NL" dirty="0">
                <a:latin typeface="Segoe UI" panose="020B0502040204020203" pitchFamily="34" charset="0"/>
                <a:cs typeface="Segoe UI" panose="020B0502040204020203" pitchFamily="34" charset="0"/>
              </a:rPr>
              <a:t>Verstuurd naar	564 leden die het lidmaatschap hebben opgezegd</a:t>
            </a:r>
          </a:p>
          <a:p>
            <a:pPr>
              <a:spcBef>
                <a:spcPct val="0"/>
              </a:spcBef>
              <a:buNone/>
            </a:pPr>
            <a:r>
              <a:rPr lang="nl-NL" altLang="nl-NL" dirty="0">
                <a:latin typeface="Segoe UI" panose="020B0502040204020203" pitchFamily="34" charset="0"/>
                <a:cs typeface="Segoe UI" panose="020B0502040204020203" pitchFamily="34" charset="0"/>
              </a:rPr>
              <a:t>Respondenten 	89</a:t>
            </a:r>
          </a:p>
          <a:p>
            <a:pPr>
              <a:spcBef>
                <a:spcPct val="0"/>
              </a:spcBef>
              <a:buNone/>
            </a:pPr>
            <a:endParaRPr lang="nl-NL" altLang="nl-NL" i="1" dirty="0">
              <a:latin typeface="Segoe UI" panose="020B0502040204020203" pitchFamily="34" charset="0"/>
              <a:cs typeface="Segoe UI" panose="020B0502040204020203" pitchFamily="34" charset="0"/>
            </a:endParaRPr>
          </a:p>
          <a:p>
            <a:pPr>
              <a:spcBef>
                <a:spcPct val="0"/>
              </a:spcBef>
              <a:buNone/>
            </a:pPr>
            <a:endParaRPr lang="nl-NL" altLang="nl-NL" i="1" dirty="0">
              <a:latin typeface="Segoe UI" panose="020B0502040204020203" pitchFamily="34" charset="0"/>
              <a:cs typeface="Segoe UI" panose="020B0502040204020203" pitchFamily="34" charset="0"/>
            </a:endParaRPr>
          </a:p>
          <a:p>
            <a:pPr marL="0" indent="0">
              <a:buNone/>
            </a:pPr>
            <a:endParaRPr lang="nl-NL" altLang="nl-NL" i="1" dirty="0">
              <a:latin typeface="Segoe UI" panose="020B0502040204020203" pitchFamily="34" charset="0"/>
              <a:cs typeface="Segoe UI" panose="020B0502040204020203" pitchFamily="34" charset="0"/>
            </a:endParaRPr>
          </a:p>
          <a:p>
            <a:pPr marL="0" indent="0">
              <a:buNone/>
            </a:pPr>
            <a:endParaRPr lang="nl-NL"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333226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altLang="nl-NL" sz="3000" dirty="0">
                <a:latin typeface="Segoe UI" panose="020B0502040204020203" pitchFamily="34" charset="0"/>
                <a:cs typeface="Segoe UI" panose="020B0502040204020203" pitchFamily="34" charset="0"/>
              </a:rPr>
              <a:t>De oorsprong van de respondenten </a:t>
            </a:r>
            <a:r>
              <a:rPr lang="nl-NL" altLang="nl-NL" sz="1800" dirty="0">
                <a:latin typeface="Segoe UI" panose="020B0502040204020203" pitchFamily="34" charset="0"/>
                <a:cs typeface="Segoe UI" panose="020B0502040204020203" pitchFamily="34" charset="0"/>
              </a:rPr>
              <a:t>(N=86)</a:t>
            </a:r>
            <a:endParaRPr lang="nl-NL" sz="1800" dirty="0">
              <a:latin typeface="Segoe UI" panose="020B0502040204020203" pitchFamily="34" charset="0"/>
              <a:cs typeface="Segoe UI" panose="020B0502040204020203" pitchFamily="34" charset="0"/>
            </a:endParaRPr>
          </a:p>
        </p:txBody>
      </p:sp>
      <p:graphicFrame>
        <p:nvGraphicFramePr>
          <p:cNvPr id="5" name="Chart 4">
            <a:extLst>
              <a:ext uri="{FF2B5EF4-FFF2-40B4-BE49-F238E27FC236}">
                <a16:creationId xmlns:a16="http://schemas.microsoft.com/office/drawing/2014/main" id="{00000000-0008-0000-0D00-000002000000}"/>
              </a:ext>
            </a:extLst>
          </p:cNvPr>
          <p:cNvGraphicFramePr>
            <a:graphicFrameLocks/>
          </p:cNvGraphicFramePr>
          <p:nvPr>
            <p:extLst>
              <p:ext uri="{D42A27DB-BD31-4B8C-83A1-F6EECF244321}">
                <p14:modId xmlns:p14="http://schemas.microsoft.com/office/powerpoint/2010/main" val="241378308"/>
              </p:ext>
            </p:extLst>
          </p:nvPr>
        </p:nvGraphicFramePr>
        <p:xfrm>
          <a:off x="838200" y="1690688"/>
          <a:ext cx="9144000" cy="42100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823308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NVI_Powerpoint template_16-9" id="{03EE0941-A4A4-8A44-BB09-2643D01E450C}" vid="{55F5BB1C-DBB5-7847-8275-6EC266FE9EE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1CCF078E4E04B47A16020C22DF592EB" ma:contentTypeVersion="6" ma:contentTypeDescription="Een nieuw document maken." ma:contentTypeScope="" ma:versionID="07bb258b36a61f200cca7c3f30691f60">
  <xsd:schema xmlns:xsd="http://www.w3.org/2001/XMLSchema" xmlns:xs="http://www.w3.org/2001/XMLSchema" xmlns:p="http://schemas.microsoft.com/office/2006/metadata/properties" xmlns:ns2="b3783fd1-bc8d-48b0-85ef-56dc7985e7ab" targetNamespace="http://schemas.microsoft.com/office/2006/metadata/properties" ma:root="true" ma:fieldsID="85a2fbb45f68bc111bdc182646190a4b" ns2:_="">
    <xsd:import namespace="b3783fd1-bc8d-48b0-85ef-56dc7985e7a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783fd1-bc8d-48b0-85ef-56dc7985e7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352E3E-1F88-4AE8-813A-8FE55812277F}">
  <ds:schemaRefs>
    <ds:schemaRef ds:uri="http://schemas.microsoft.com/office/2006/documentManagement/types"/>
    <ds:schemaRef ds:uri="b3783fd1-bc8d-48b0-85ef-56dc7985e7ab"/>
    <ds:schemaRef ds:uri="http://purl.org/dc/dcmitype/"/>
    <ds:schemaRef ds:uri="http://purl.org/dc/terms/"/>
    <ds:schemaRef ds:uri="http://schemas.microsoft.com/office/2006/metadata/properties"/>
    <ds:schemaRef ds:uri="http://www.w3.org/XML/1998/namespace"/>
    <ds:schemaRef ds:uri="http://schemas.openxmlformats.org/package/2006/metadata/core-properties"/>
    <ds:schemaRef ds:uri="http://schemas.microsoft.com/office/infopath/2007/PartnerControls"/>
    <ds:schemaRef ds:uri="http://purl.org/dc/elements/1.1/"/>
  </ds:schemaRefs>
</ds:datastoreItem>
</file>

<file path=customXml/itemProps2.xml><?xml version="1.0" encoding="utf-8"?>
<ds:datastoreItem xmlns:ds="http://schemas.openxmlformats.org/officeDocument/2006/customXml" ds:itemID="{CE79B39D-F022-4CBB-B4F9-6F436BD449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783fd1-bc8d-48b0-85ef-56dc7985e7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C65EFC1-5A53-4BC1-ABBC-6322554616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97</TotalTime>
  <Words>1421</Words>
  <Application>Microsoft Office PowerPoint</Application>
  <PresentationFormat>Breedbeeld</PresentationFormat>
  <Paragraphs>278</Paragraphs>
  <Slides>51</Slides>
  <Notes>28</Notes>
  <HiddenSlides>0</HiddenSlides>
  <MMClips>0</MMClips>
  <ScaleCrop>false</ScaleCrop>
  <HeadingPairs>
    <vt:vector size="6" baseType="variant">
      <vt:variant>
        <vt:lpstr>Gebruikte lettertypen</vt:lpstr>
      </vt:variant>
      <vt:variant>
        <vt:i4>5</vt:i4>
      </vt:variant>
      <vt:variant>
        <vt:lpstr>Thema</vt:lpstr>
      </vt:variant>
      <vt:variant>
        <vt:i4>3</vt:i4>
      </vt:variant>
      <vt:variant>
        <vt:lpstr>Diatitels</vt:lpstr>
      </vt:variant>
      <vt:variant>
        <vt:i4>51</vt:i4>
      </vt:variant>
    </vt:vector>
  </HeadingPairs>
  <TitlesOfParts>
    <vt:vector size="59" baseType="lpstr">
      <vt:lpstr>Arial</vt:lpstr>
      <vt:lpstr>Calibri</vt:lpstr>
      <vt:lpstr>Cambria</vt:lpstr>
      <vt:lpstr>Dosis</vt:lpstr>
      <vt:lpstr>Segoe UI</vt:lpstr>
      <vt:lpstr>Kantoorthema</vt:lpstr>
      <vt:lpstr>1_Kantoorthema</vt:lpstr>
      <vt:lpstr>2_Kantoorthema</vt:lpstr>
      <vt:lpstr>Algemene Leden Vergadering</vt:lpstr>
      <vt:lpstr>Welkom!</vt:lpstr>
      <vt:lpstr>2. Vaststellen verslag van de Algemene Ledenvergadering van 21 november 2019</vt:lpstr>
      <vt:lpstr>3. Ingekomen stukken en mededelingen</vt:lpstr>
      <vt:lpstr>4. Secretarieel jaarverslag 2019</vt:lpstr>
      <vt:lpstr>Ledenaantallen 2019</vt:lpstr>
      <vt:lpstr>Opzeggingen naar oorsprong</vt:lpstr>
      <vt:lpstr>Exit enquête over het jaar 2019</vt:lpstr>
      <vt:lpstr>De oorsprong van de respondenten (N=86)</vt:lpstr>
      <vt:lpstr>De ingang naar de KNVI en haar voorlopers (N=85)</vt:lpstr>
      <vt:lpstr>De start-motivatie (N=88, meerdere antwoorden mogeljik) </vt:lpstr>
      <vt:lpstr>De blijf-motivatie (N=89, meerdere antwoorden mogeljik) </vt:lpstr>
      <vt:lpstr>De vertrek-motivatie (N=89, meerdere antwoorden mogelijk)</vt:lpstr>
      <vt:lpstr>De waardering achteraf voor het lidmaatschap (N=90) </vt:lpstr>
      <vt:lpstr>Hoe waarschijnlijk is het dat je KNVI bij anderen aanbeveelt? (N=87)</vt:lpstr>
      <vt:lpstr>Tips van respondenten</vt:lpstr>
      <vt:lpstr>Tevredenheidsonderzoek verenigingsbureau</vt:lpstr>
      <vt:lpstr>Hoe heb je van de bureaudiensten gebruik gemaakt? (N=197)</vt:lpstr>
      <vt:lpstr>Welke dienst had je van het bureau nodig? (N=135)</vt:lpstr>
      <vt:lpstr>Hoe ervaar je de dienstverlening? (N=133)</vt:lpstr>
      <vt:lpstr>Wat zijn de sterke kanten van het bureau? (N=134, meerdere antwoorden mogelijk)</vt:lpstr>
      <vt:lpstr>Reden om geen gebruik te maken van het bureau (N=128)</vt:lpstr>
      <vt:lpstr>Wat kan er beter?</vt:lpstr>
      <vt:lpstr>Een greep uit de overige opmerkingen</vt:lpstr>
      <vt:lpstr>5. Financiën</vt:lpstr>
      <vt:lpstr>5a Financieel Resultaat 2019 (exploitatie)</vt:lpstr>
      <vt:lpstr>5a Financieel Resultaat 2019 balans per 31 december 2019 (activa)</vt:lpstr>
      <vt:lpstr>5a Financieel Resultaat 2019 balans per 31 december 2019 (passiva)</vt:lpstr>
      <vt:lpstr>5b Toelichting FCC</vt:lpstr>
      <vt:lpstr>5c Decharge aan bestuur</vt:lpstr>
      <vt:lpstr>5d (her)benoeming leden FCC</vt:lpstr>
      <vt:lpstr>6. Interessegroepen en regio’s</vt:lpstr>
      <vt:lpstr>7. Verenigingsbestuur</vt:lpstr>
      <vt:lpstr>Blik op de toekomst</vt:lpstr>
      <vt:lpstr>Blik op de toekomst</vt:lpstr>
      <vt:lpstr>Blik op de toekomst</vt:lpstr>
      <vt:lpstr>Blik op de toekomst</vt:lpstr>
      <vt:lpstr>Blik op de toekomst</vt:lpstr>
      <vt:lpstr>Blik op de toekomst</vt:lpstr>
      <vt:lpstr>Blik op de toekomst</vt:lpstr>
      <vt:lpstr>Blik op de toekomst</vt:lpstr>
      <vt:lpstr>Blik op de toekomst  uitdagingen</vt:lpstr>
      <vt:lpstr>7b Samenstelling Verenigingsbestuur</vt:lpstr>
      <vt:lpstr>PowerPoint-presentatie</vt:lpstr>
      <vt:lpstr>7c Events</vt:lpstr>
      <vt:lpstr>PowerPoint-presentatie</vt:lpstr>
      <vt:lpstr>7d Update website</vt:lpstr>
      <vt:lpstr>(eenvoudig) betalen voor events</vt:lpstr>
      <vt:lpstr>knvi.nl/vacatures</vt:lpstr>
      <vt:lpstr>knvi.nl/pe-punten</vt:lpstr>
      <vt:lpstr>8. Rondvraag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Algemene Leden Vergadering</dc:title>
  <dc:creator>Jitze Vellenga</dc:creator>
  <cp:lastModifiedBy>Jitze Vellenga</cp:lastModifiedBy>
  <cp:revision>12</cp:revision>
  <dcterms:created xsi:type="dcterms:W3CDTF">2020-05-25T09:06:12Z</dcterms:created>
  <dcterms:modified xsi:type="dcterms:W3CDTF">2020-05-26T13:24:39Z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0x010100D1CCF078E4E04B47A16020C22DF592EB</vt:lpwstr>
  </property>
</Properties>
</file>